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5" r:id="rId1"/>
  </p:sldMasterIdLst>
  <p:notesMasterIdLst>
    <p:notesMasterId r:id="rId16"/>
  </p:notesMasterIdLst>
  <p:handoutMasterIdLst>
    <p:handoutMasterId r:id="rId17"/>
  </p:handoutMasterIdLst>
  <p:sldIdLst>
    <p:sldId id="256" r:id="rId2"/>
    <p:sldId id="368" r:id="rId3"/>
    <p:sldId id="298" r:id="rId4"/>
    <p:sldId id="319" r:id="rId5"/>
    <p:sldId id="318" r:id="rId6"/>
    <p:sldId id="348" r:id="rId7"/>
    <p:sldId id="362" r:id="rId8"/>
    <p:sldId id="366" r:id="rId9"/>
    <p:sldId id="349" r:id="rId10"/>
    <p:sldId id="353" r:id="rId11"/>
    <p:sldId id="367" r:id="rId12"/>
    <p:sldId id="351" r:id="rId13"/>
    <p:sldId id="35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98" d="100"/>
          <a:sy n="98" d="100"/>
        </p:scale>
        <p:origin x="-144" y="-12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12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C9599E-E8F8-6D41-ABC4-C65849EA1C4B}" type="datetimeFigureOut">
              <a:rPr lang="en-US" smtClean="0"/>
              <a:t>07/04/25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39B88A-C20E-8546-BABC-A86A1FCCEDCC}" type="slidenum">
              <a:rPr lang="en-US" smtClean="0"/>
              <a:t>‹#›</a:t>
            </a:fld>
            <a:endParaRPr lang="en-US"/>
          </a:p>
        </p:txBody>
      </p:sp>
    </p:spTree>
    <p:extLst>
      <p:ext uri="{BB962C8B-B14F-4D97-AF65-F5344CB8AC3E}">
        <p14:creationId xmlns:p14="http://schemas.microsoft.com/office/powerpoint/2010/main" val="2437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B8635B-2196-044B-A34D-28E60F69D356}" type="datetimeFigureOut">
              <a:rPr lang="en-US" smtClean="0"/>
              <a:t>07/04/25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C5E5F7-F69A-FE4C-AFE2-29785E00B319}" type="slidenum">
              <a:rPr lang="en-US" smtClean="0"/>
              <a:t>‹#›</a:t>
            </a:fld>
            <a:endParaRPr lang="en-US"/>
          </a:p>
        </p:txBody>
      </p:sp>
    </p:spTree>
    <p:extLst>
      <p:ext uri="{BB962C8B-B14F-4D97-AF65-F5344CB8AC3E}">
        <p14:creationId xmlns:p14="http://schemas.microsoft.com/office/powerpoint/2010/main" val="3268594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an </a:t>
            </a:r>
            <a:r>
              <a:rPr lang="en-US" dirty="0" err="1" smtClean="0"/>
              <a:t>honour</a:t>
            </a:r>
            <a:r>
              <a:rPr lang="en-US" dirty="0" smtClean="0"/>
              <a:t> to speak at your conference today, thank you. </a:t>
            </a:r>
          </a:p>
          <a:p>
            <a:endParaRPr lang="en-US" dirty="0"/>
          </a:p>
          <a:p>
            <a:r>
              <a:rPr lang="en-US" dirty="0" smtClean="0"/>
              <a:t>I represent the Community Hospitals Association and I am speaking on behalf of my colleagues. We have been having regular meetings and discussions with Professor Giovanni and his team, and finding it very beneficial to share ideas and experiences as well as evidence. </a:t>
            </a:r>
          </a:p>
          <a:p>
            <a:endParaRPr lang="en-US" dirty="0"/>
          </a:p>
          <a:p>
            <a:r>
              <a:rPr lang="en-US" dirty="0" smtClean="0"/>
              <a:t>I hope that in this talk I will show what is happening with community hospitals in the UK, and the valuable contribution they make in our health services.  I will also speak of how much patients and communities value their community hospitals.</a:t>
            </a:r>
            <a:endParaRPr lang="en-US" dirty="0"/>
          </a:p>
        </p:txBody>
      </p:sp>
      <p:sp>
        <p:nvSpPr>
          <p:cNvPr id="4" name="Slide Number Placeholder 3"/>
          <p:cNvSpPr>
            <a:spLocks noGrp="1"/>
          </p:cNvSpPr>
          <p:nvPr>
            <p:ph type="sldNum" sz="quarter" idx="10"/>
          </p:nvPr>
        </p:nvSpPr>
        <p:spPr/>
        <p:txBody>
          <a:bodyPr/>
          <a:lstStyle/>
          <a:p>
            <a:fld id="{40C5E5F7-F69A-FE4C-AFE2-29785E00B319}" type="slidenum">
              <a:rPr lang="en-US" smtClean="0"/>
              <a:t>1</a:t>
            </a:fld>
            <a:endParaRPr lang="en-US"/>
          </a:p>
        </p:txBody>
      </p:sp>
    </p:spTree>
    <p:extLst>
      <p:ext uri="{BB962C8B-B14F-4D97-AF65-F5344CB8AC3E}">
        <p14:creationId xmlns:p14="http://schemas.microsoft.com/office/powerpoint/2010/main" val="146018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14</a:t>
            </a:fld>
            <a:endParaRPr lang="en-US"/>
          </a:p>
        </p:txBody>
      </p:sp>
    </p:spTree>
    <p:extLst>
      <p:ext uri="{BB962C8B-B14F-4D97-AF65-F5344CB8AC3E}">
        <p14:creationId xmlns:p14="http://schemas.microsoft.com/office/powerpoint/2010/main" val="359329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3</a:t>
            </a:fld>
            <a:endParaRPr lang="en-US"/>
          </a:p>
        </p:txBody>
      </p:sp>
    </p:spTree>
    <p:extLst>
      <p:ext uri="{BB962C8B-B14F-4D97-AF65-F5344CB8AC3E}">
        <p14:creationId xmlns:p14="http://schemas.microsoft.com/office/powerpoint/2010/main" val="87849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4</a:t>
            </a:fld>
            <a:endParaRPr lang="en-US"/>
          </a:p>
        </p:txBody>
      </p:sp>
    </p:spTree>
    <p:extLst>
      <p:ext uri="{BB962C8B-B14F-4D97-AF65-F5344CB8AC3E}">
        <p14:creationId xmlns:p14="http://schemas.microsoft.com/office/powerpoint/2010/main" val="78694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5</a:t>
            </a:fld>
            <a:endParaRPr lang="en-US"/>
          </a:p>
        </p:txBody>
      </p:sp>
    </p:spTree>
    <p:extLst>
      <p:ext uri="{BB962C8B-B14F-4D97-AF65-F5344CB8AC3E}">
        <p14:creationId xmlns:p14="http://schemas.microsoft.com/office/powerpoint/2010/main" val="237067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6</a:t>
            </a:fld>
            <a:endParaRPr lang="en-US"/>
          </a:p>
        </p:txBody>
      </p:sp>
    </p:spTree>
    <p:extLst>
      <p:ext uri="{BB962C8B-B14F-4D97-AF65-F5344CB8AC3E}">
        <p14:creationId xmlns:p14="http://schemas.microsoft.com/office/powerpoint/2010/main" val="1913603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local </a:t>
            </a:r>
            <a:r>
              <a:rPr lang="mr-IN" dirty="0" smtClean="0"/>
              <a:t>–</a:t>
            </a:r>
            <a:r>
              <a:rPr lang="en-US" dirty="0" smtClean="0"/>
              <a:t> usually 1 ward or 2 </a:t>
            </a:r>
            <a:r>
              <a:rPr lang="mr-IN" dirty="0" smtClean="0"/>
              <a:t>–</a:t>
            </a:r>
            <a:r>
              <a:rPr lang="en-US" dirty="0" smtClean="0"/>
              <a:t> </a:t>
            </a:r>
            <a:r>
              <a:rPr lang="en-US" dirty="0" err="1" smtClean="0"/>
              <a:t>av</a:t>
            </a:r>
            <a:r>
              <a:rPr lang="en-US" dirty="0" smtClean="0"/>
              <a:t> 20 beds</a:t>
            </a:r>
          </a:p>
          <a:p>
            <a:r>
              <a:rPr lang="en-US" dirty="0" smtClean="0"/>
              <a:t>Remote and rural </a:t>
            </a:r>
            <a:r>
              <a:rPr lang="mr-IN" dirty="0" smtClean="0"/>
              <a:t>–</a:t>
            </a:r>
            <a:r>
              <a:rPr lang="en-US" dirty="0" smtClean="0"/>
              <a:t> not near a General hospital</a:t>
            </a:r>
          </a:p>
          <a:p>
            <a:r>
              <a:rPr lang="en-US" dirty="0" smtClean="0"/>
              <a:t>Serves a defined community </a:t>
            </a:r>
            <a:r>
              <a:rPr lang="mr-IN" dirty="0" smtClean="0"/>
              <a:t>–</a:t>
            </a:r>
            <a:r>
              <a:rPr lang="en-US" dirty="0" smtClean="0"/>
              <a:t> meeting local needs</a:t>
            </a:r>
          </a:p>
          <a:p>
            <a:r>
              <a:rPr lang="en-US" dirty="0" smtClean="0"/>
              <a:t>Nurse or therapy-led </a:t>
            </a:r>
            <a:r>
              <a:rPr lang="mr-IN" dirty="0" smtClean="0"/>
              <a:t>–</a:t>
            </a:r>
            <a:r>
              <a:rPr lang="en-US" dirty="0" smtClean="0"/>
              <a:t> no medical staff on site</a:t>
            </a:r>
          </a:p>
          <a:p>
            <a:r>
              <a:rPr lang="en-US" dirty="0" smtClean="0"/>
              <a:t>Extended primary care </a:t>
            </a:r>
            <a:r>
              <a:rPr lang="mr-IN" dirty="0" smtClean="0"/>
              <a:t>–</a:t>
            </a:r>
            <a:r>
              <a:rPr lang="en-US" dirty="0" smtClean="0"/>
              <a:t> generalist intermediate care</a:t>
            </a:r>
            <a:endParaRPr lang="en-US" dirty="0"/>
          </a:p>
        </p:txBody>
      </p:sp>
      <p:sp>
        <p:nvSpPr>
          <p:cNvPr id="4" name="Slide Number Placeholder 3"/>
          <p:cNvSpPr>
            <a:spLocks noGrp="1"/>
          </p:cNvSpPr>
          <p:nvPr>
            <p:ph type="sldNum" sz="quarter" idx="10"/>
          </p:nvPr>
        </p:nvSpPr>
        <p:spPr/>
        <p:txBody>
          <a:bodyPr/>
          <a:lstStyle/>
          <a:p>
            <a:fld id="{40C5E5F7-F69A-FE4C-AFE2-29785E00B319}" type="slidenum">
              <a:rPr lang="en-US" smtClean="0"/>
              <a:t>7</a:t>
            </a:fld>
            <a:endParaRPr lang="en-US"/>
          </a:p>
        </p:txBody>
      </p:sp>
    </p:spTree>
    <p:extLst>
      <p:ext uri="{BB962C8B-B14F-4D97-AF65-F5344CB8AC3E}">
        <p14:creationId xmlns:p14="http://schemas.microsoft.com/office/powerpoint/2010/main" val="331758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9</a:t>
            </a:fld>
            <a:endParaRPr lang="en-US"/>
          </a:p>
        </p:txBody>
      </p:sp>
    </p:spTree>
    <p:extLst>
      <p:ext uri="{BB962C8B-B14F-4D97-AF65-F5344CB8AC3E}">
        <p14:creationId xmlns:p14="http://schemas.microsoft.com/office/powerpoint/2010/main" val="155619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10</a:t>
            </a:fld>
            <a:endParaRPr lang="en-US"/>
          </a:p>
        </p:txBody>
      </p:sp>
    </p:spTree>
    <p:extLst>
      <p:ext uri="{BB962C8B-B14F-4D97-AF65-F5344CB8AC3E}">
        <p14:creationId xmlns:p14="http://schemas.microsoft.com/office/powerpoint/2010/main" val="1520895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5E5F7-F69A-FE4C-AFE2-29785E00B319}" type="slidenum">
              <a:rPr lang="en-US" smtClean="0"/>
              <a:t>12</a:t>
            </a:fld>
            <a:endParaRPr lang="en-US"/>
          </a:p>
        </p:txBody>
      </p:sp>
    </p:spTree>
    <p:extLst>
      <p:ext uri="{BB962C8B-B14F-4D97-AF65-F5344CB8AC3E}">
        <p14:creationId xmlns:p14="http://schemas.microsoft.com/office/powerpoint/2010/main" val="178228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AB448E5-1214-4064-A056-3D8EAB54F57B}" type="datetimeFigureOut">
              <a:rPr lang="en-GB" smtClean="0"/>
              <a:t>07/04/25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316352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AB448E5-1214-4064-A056-3D8EAB54F57B}" type="datetimeFigureOut">
              <a:rPr lang="en-GB" smtClean="0"/>
              <a:t>07/04/25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185324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AB448E5-1214-4064-A056-3D8EAB54F57B}" type="datetimeFigureOut">
              <a:rPr lang="en-GB" smtClean="0"/>
              <a:t>07/04/25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1193967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9"/>
        <p:cNvGrpSpPr/>
        <p:nvPr/>
      </p:nvGrpSpPr>
      <p:grpSpPr>
        <a:xfrm>
          <a:off x="0" y="0"/>
          <a:ext cx="0" cy="0"/>
          <a:chOff x="0" y="0"/>
          <a:chExt cx="0" cy="0"/>
        </a:xfrm>
      </p:grpSpPr>
      <p:sp>
        <p:nvSpPr>
          <p:cNvPr id="20" name="Google Shape;20;p3"/>
          <p:cNvSpPr/>
          <p:nvPr/>
        </p:nvSpPr>
        <p:spPr>
          <a:xfrm>
            <a:off x="315998" y="6296391"/>
            <a:ext cx="11876001" cy="562421"/>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 name="Google Shape;21;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4574" y="-46300"/>
            <a:ext cx="1818570" cy="1224553"/>
          </a:xfrm>
          <a:prstGeom prst="rect">
            <a:avLst/>
          </a:prstGeom>
          <a:noFill/>
          <a:ln>
            <a:noFill/>
          </a:ln>
        </p:spPr>
      </p:pic>
      <p:sp>
        <p:nvSpPr>
          <p:cNvPr id="22" name="Google Shape;22;p3"/>
          <p:cNvSpPr txBox="1"/>
          <p:nvPr/>
        </p:nvSpPr>
        <p:spPr>
          <a:xfrm>
            <a:off x="-13706" y="6381462"/>
            <a:ext cx="12189985" cy="671966"/>
          </a:xfrm>
          <a:prstGeom prst="rect">
            <a:avLst/>
          </a:prstGeom>
          <a:noFill/>
          <a:ln>
            <a:noFill/>
          </a:ln>
        </p:spPr>
        <p:txBody>
          <a:bodyPr spcFirstLastPara="1" wrap="square" lIns="36575" tIns="36575" rIns="36575" bIns="36575" anchor="t" anchorCtr="0">
            <a:noAutofit/>
          </a:bodyPr>
          <a:lstStyle/>
          <a:p>
            <a:pPr marL="0" marR="0" lvl="0" indent="0" algn="ctr" rtl="0">
              <a:lnSpc>
                <a:spcPct val="100000"/>
              </a:lnSpc>
              <a:spcBef>
                <a:spcPts val="0"/>
              </a:spcBef>
              <a:spcAft>
                <a:spcPts val="0"/>
              </a:spcAft>
              <a:buClr>
                <a:srgbClr val="D9D9D9"/>
              </a:buClr>
              <a:buSzPts val="1700"/>
              <a:buFont typeface="Calibri"/>
              <a:buNone/>
            </a:pPr>
            <a:r>
              <a:rPr lang="en-GB" sz="1700" b="0" i="1" u="none" strike="noStrike" cap="none">
                <a:solidFill>
                  <a:srgbClr val="D9D9D9"/>
                </a:solidFill>
                <a:latin typeface="Calibri"/>
                <a:ea typeface="Calibri"/>
                <a:cs typeface="Calibri"/>
                <a:sym typeface="Calibri"/>
              </a:rPr>
              <a:t>‘The national voice for Community Hospitals’</a:t>
            </a:r>
            <a:endParaRPr sz="1700" b="0" i="0" u="none" strike="noStrike" cap="none">
              <a:solidFill>
                <a:schemeClr val="dk1"/>
              </a:solidFill>
              <a:latin typeface="Arial"/>
              <a:ea typeface="Arial"/>
              <a:cs typeface="Arial"/>
              <a:sym typeface="Arial"/>
            </a:endParaRPr>
          </a:p>
        </p:txBody>
      </p:sp>
      <p:pic>
        <p:nvPicPr>
          <p:cNvPr id="23" name="Google Shape;23;p3" descr="A picture containing graphical user interface&#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562315" y="244546"/>
            <a:ext cx="3385283" cy="852985"/>
          </a:xfrm>
          <a:prstGeom prst="rect">
            <a:avLst/>
          </a:prstGeom>
          <a:noFill/>
          <a:ln>
            <a:noFill/>
          </a:ln>
        </p:spPr>
      </p:pic>
      <p:pic>
        <p:nvPicPr>
          <p:cNvPr id="24" name="Google Shape;24;p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347557" y="5921100"/>
            <a:ext cx="1706485" cy="886703"/>
          </a:xfrm>
          <a:prstGeom prst="rect">
            <a:avLst/>
          </a:prstGeom>
          <a:noFill/>
          <a:ln>
            <a:noFill/>
          </a:ln>
        </p:spPr>
      </p:pic>
      <p:cxnSp>
        <p:nvCxnSpPr>
          <p:cNvPr id="25" name="Google Shape;25;p3"/>
          <p:cNvCxnSpPr/>
          <p:nvPr/>
        </p:nvCxnSpPr>
        <p:spPr>
          <a:xfrm>
            <a:off x="930167" y="1071321"/>
            <a:ext cx="10771838" cy="0"/>
          </a:xfrm>
          <a:prstGeom prst="straightConnector1">
            <a:avLst/>
          </a:prstGeom>
          <a:noFill/>
          <a:ln w="9525" cap="flat" cmpd="sng">
            <a:solidFill>
              <a:srgbClr val="AEABAB"/>
            </a:solidFill>
            <a:prstDash val="solid"/>
            <a:miter lim="800000"/>
            <a:headEnd type="none" w="sm" len="sm"/>
            <a:tailEnd type="none" w="sm" len="sm"/>
          </a:ln>
        </p:spPr>
      </p:cxnSp>
      <p:sp>
        <p:nvSpPr>
          <p:cNvPr id="26" name="Google Shape;26;p3"/>
          <p:cNvSpPr/>
          <p:nvPr/>
        </p:nvSpPr>
        <p:spPr>
          <a:xfrm>
            <a:off x="0" y="0"/>
            <a:ext cx="366712" cy="6859293"/>
          </a:xfrm>
          <a:prstGeom prst="rect">
            <a:avLst/>
          </a:prstGeom>
          <a:solidFill>
            <a:srgbClr val="78C14D"/>
          </a:solidFill>
          <a:ln>
            <a:noFill/>
          </a:ln>
        </p:spPr>
        <p:txBody>
          <a:bodyPr spcFirstLastPara="1" wrap="square" lIns="36575" tIns="36575" rIns="36575" bIns="36575"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231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AB448E5-1214-4064-A056-3D8EAB54F57B}" type="datetimeFigureOut">
              <a:rPr lang="en-GB" smtClean="0"/>
              <a:t>07/04/25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3329025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AB448E5-1214-4064-A056-3D8EAB54F57B}" type="datetimeFigureOut">
              <a:rPr lang="en-GB" smtClean="0"/>
              <a:t>07/04/25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1800410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AB448E5-1214-4064-A056-3D8EAB54F57B}" type="datetimeFigureOut">
              <a:rPr lang="en-GB" smtClean="0"/>
              <a:t>07/04/25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309533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AB448E5-1214-4064-A056-3D8EAB54F57B}" type="datetimeFigureOut">
              <a:rPr lang="en-GB" smtClean="0"/>
              <a:t>07/04/25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234689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AB448E5-1214-4064-A056-3D8EAB54F57B}" type="datetimeFigureOut">
              <a:rPr lang="en-GB" smtClean="0"/>
              <a:t>07/04/25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68226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448E5-1214-4064-A056-3D8EAB54F57B}" type="datetimeFigureOut">
              <a:rPr lang="en-GB" smtClean="0"/>
              <a:t>07/04/25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1810103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AB448E5-1214-4064-A056-3D8EAB54F57B}" type="datetimeFigureOut">
              <a:rPr lang="en-GB" smtClean="0"/>
              <a:t>07/04/25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1070436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AB448E5-1214-4064-A056-3D8EAB54F57B}" type="datetimeFigureOut">
              <a:rPr lang="en-GB" smtClean="0"/>
              <a:t>07/04/25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806A10-869E-4C81-A12B-E6717F54E9EF}" type="slidenum">
              <a:rPr lang="en-GB" smtClean="0"/>
              <a:t>‹#›</a:t>
            </a:fld>
            <a:endParaRPr lang="en-GB"/>
          </a:p>
        </p:txBody>
      </p:sp>
    </p:spTree>
    <p:extLst>
      <p:ext uri="{BB962C8B-B14F-4D97-AF65-F5344CB8AC3E}">
        <p14:creationId xmlns:p14="http://schemas.microsoft.com/office/powerpoint/2010/main" val="29752179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448E5-1214-4064-A056-3D8EAB54F57B}" type="datetimeFigureOut">
              <a:rPr lang="en-GB" smtClean="0"/>
              <a:t>07/04/25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06A10-869E-4C81-A12B-E6717F54E9EF}" type="slidenum">
              <a:rPr lang="en-GB" smtClean="0"/>
              <a:t>‹#›</a:t>
            </a:fld>
            <a:endParaRPr lang="en-GB"/>
          </a:p>
        </p:txBody>
      </p:sp>
    </p:spTree>
    <p:extLst>
      <p:ext uri="{BB962C8B-B14F-4D97-AF65-F5344CB8AC3E}">
        <p14:creationId xmlns:p14="http://schemas.microsoft.com/office/powerpoint/2010/main" val="104511031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communityhospitals@gmail.com" TargetMode="External"/><Relationship Id="rId4" Type="http://schemas.openxmlformats.org/officeDocument/2006/relationships/hyperlink" Target="http://www.communityhospitals.org.uk" TargetMode="External"/><Relationship Id="rId5" Type="http://schemas.openxmlformats.org/officeDocument/2006/relationships/image" Target="../media/image4.tiff"/><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hyperlink" Target="https://www.communityhospitals.org.uk/quality-improvement/recent-papers-publications.html" TargetMode="External"/><Relationship Id="rId6" Type="http://schemas.openxmlformats.org/officeDocument/2006/relationships/hyperlink" Target="http://www.communityhospitals.org.uk/quality-improvement/reports.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mailto:IFICScotland@integratedcarefoundation.org" TargetMode="External"/><Relationship Id="rId4" Type="http://schemas.openxmlformats.org/officeDocument/2006/relationships/image" Target="../media/image26.tiff"/><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hyperlink" Target="https://integratedcarefoundation.org/events/community-hospitals-webinars-series-9-care-at-hom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tif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package" Target="../embeddings/Microsoft_Word_Document1.docx"/><Relationship Id="rId5" Type="http://schemas.openxmlformats.org/officeDocument/2006/relationships/image" Target="../media/image24.png"/><Relationship Id="rId6" Type="http://schemas.openxmlformats.org/officeDocument/2006/relationships/image" Target="../media/image25.tif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C78E94D8-50C3-44C2-B6EF-95DB3022636C}"/>
              </a:ext>
            </a:extLst>
          </p:cNvPr>
          <p:cNvSpPr>
            <a:spLocks noGrp="1"/>
          </p:cNvSpPr>
          <p:nvPr>
            <p:ph type="subTitle" idx="1"/>
          </p:nvPr>
        </p:nvSpPr>
        <p:spPr>
          <a:xfrm>
            <a:off x="-866537" y="-630832"/>
            <a:ext cx="10149933" cy="3194444"/>
          </a:xfrm>
        </p:spPr>
        <p:txBody>
          <a:bodyPr/>
          <a:lstStyle/>
          <a:p>
            <a:endParaRPr lang="en-GB" dirty="0"/>
          </a:p>
          <a:p>
            <a:endParaRPr lang="en-GB" dirty="0"/>
          </a:p>
          <a:p>
            <a:endParaRPr lang="en-GB" dirty="0"/>
          </a:p>
        </p:txBody>
      </p:sp>
      <p:sp>
        <p:nvSpPr>
          <p:cNvPr id="5" name="TextBox 4">
            <a:extLst>
              <a:ext uri="{FF2B5EF4-FFF2-40B4-BE49-F238E27FC236}">
                <a16:creationId xmlns:a16="http://schemas.microsoft.com/office/drawing/2014/main" xmlns="" id="{EBF1038F-3221-4BD4-AFA2-9D1A48CAD5DB}"/>
              </a:ext>
            </a:extLst>
          </p:cNvPr>
          <p:cNvSpPr txBox="1"/>
          <p:nvPr/>
        </p:nvSpPr>
        <p:spPr>
          <a:xfrm>
            <a:off x="269518" y="2980235"/>
            <a:ext cx="11097318" cy="3262432"/>
          </a:xfrm>
          <a:prstGeom prst="rect">
            <a:avLst/>
          </a:prstGeom>
          <a:noFill/>
        </p:spPr>
        <p:txBody>
          <a:bodyPr wrap="square" rtlCol="0">
            <a:spAutoFit/>
          </a:bodyPr>
          <a:lstStyle/>
          <a:p>
            <a:pPr algn="ctr"/>
            <a:r>
              <a:rPr lang="en-GB" sz="4400" b="1" dirty="0" smtClean="0">
                <a:solidFill>
                  <a:schemeClr val="accent1">
                    <a:lumMod val="75000"/>
                  </a:schemeClr>
                </a:solidFill>
              </a:rPr>
              <a:t>Celebrating Care Closer to Home</a:t>
            </a:r>
          </a:p>
          <a:p>
            <a:pPr algn="ctr"/>
            <a:r>
              <a:rPr lang="en-GB" sz="4400" b="1" dirty="0" smtClean="0">
                <a:solidFill>
                  <a:schemeClr val="accent1">
                    <a:lumMod val="75000"/>
                  </a:schemeClr>
                </a:solidFill>
              </a:rPr>
              <a:t>Launching a New International Network of Community Hospitals </a:t>
            </a:r>
          </a:p>
          <a:p>
            <a:pPr algn="ctr"/>
            <a:endParaRPr lang="en-GB" sz="1400" b="1" dirty="0" smtClean="0">
              <a:solidFill>
                <a:srgbClr val="376092"/>
              </a:solidFill>
              <a:latin typeface="Georgia"/>
              <a:cs typeface="Georgia"/>
            </a:endParaRPr>
          </a:p>
          <a:p>
            <a:pPr algn="ctr"/>
            <a:r>
              <a:rPr lang="en-GB" sz="2000" b="1" dirty="0" smtClean="0">
                <a:solidFill>
                  <a:srgbClr val="376092"/>
                </a:solidFill>
                <a:latin typeface="Georgia"/>
                <a:cs typeface="Georgia"/>
              </a:rPr>
              <a:t>Dr David Seamark</a:t>
            </a:r>
          </a:p>
          <a:p>
            <a:pPr algn="ctr"/>
            <a:r>
              <a:rPr lang="en-GB" sz="2000" b="1" dirty="0" smtClean="0">
                <a:solidFill>
                  <a:srgbClr val="376092"/>
                </a:solidFill>
                <a:latin typeface="Georgia"/>
                <a:cs typeface="Georgia"/>
              </a:rPr>
              <a:t>President </a:t>
            </a:r>
          </a:p>
          <a:p>
            <a:pPr algn="ctr"/>
            <a:r>
              <a:rPr lang="en-GB" sz="2000" b="1" dirty="0" smtClean="0">
                <a:solidFill>
                  <a:srgbClr val="376092"/>
                </a:solidFill>
                <a:latin typeface="Georgia"/>
                <a:cs typeface="Georgia"/>
              </a:rPr>
              <a:t>Community Hospitals Association</a:t>
            </a:r>
          </a:p>
        </p:txBody>
      </p:sp>
      <p:sp>
        <p:nvSpPr>
          <p:cNvPr id="4" name="TextBox 3"/>
          <p:cNvSpPr txBox="1"/>
          <p:nvPr/>
        </p:nvSpPr>
        <p:spPr>
          <a:xfrm>
            <a:off x="0" y="6550223"/>
            <a:ext cx="9489434" cy="307777"/>
          </a:xfrm>
          <a:prstGeom prst="rect">
            <a:avLst/>
          </a:prstGeom>
          <a:noFill/>
        </p:spPr>
        <p:txBody>
          <a:bodyPr wrap="square" rtlCol="0">
            <a:spAutoFit/>
          </a:bodyPr>
          <a:lstStyle/>
          <a:p>
            <a:r>
              <a:rPr lang="en-GB" sz="1400" b="1" dirty="0">
                <a:solidFill>
                  <a:srgbClr val="376092"/>
                </a:solidFill>
                <a:cs typeface="Georgia"/>
              </a:rPr>
              <a:t>Email </a:t>
            </a:r>
            <a:r>
              <a:rPr lang="mr-IN" sz="1400" b="1" dirty="0">
                <a:solidFill>
                  <a:srgbClr val="376092"/>
                </a:solidFill>
                <a:cs typeface="Georgia"/>
              </a:rPr>
              <a:t>–</a:t>
            </a:r>
            <a:r>
              <a:rPr lang="en-GB" sz="1400" b="1" dirty="0">
                <a:solidFill>
                  <a:srgbClr val="376092"/>
                </a:solidFill>
                <a:cs typeface="Georgia"/>
              </a:rPr>
              <a:t> </a:t>
            </a:r>
            <a:r>
              <a:rPr lang="en-GB" sz="1400" b="1" dirty="0">
                <a:solidFill>
                  <a:srgbClr val="376092"/>
                </a:solidFill>
                <a:cs typeface="Georgia"/>
                <a:hlinkClick r:id="rId3"/>
              </a:rPr>
              <a:t>infocommunityhospitals@</a:t>
            </a:r>
            <a:r>
              <a:rPr lang="en-GB" sz="1400" b="1" dirty="0" smtClean="0">
                <a:solidFill>
                  <a:srgbClr val="376092"/>
                </a:solidFill>
                <a:cs typeface="Georgia"/>
                <a:hlinkClick r:id="rId3"/>
              </a:rPr>
              <a:t>gmail.com</a:t>
            </a:r>
            <a:r>
              <a:rPr lang="en-GB" sz="1400" b="1" dirty="0">
                <a:solidFill>
                  <a:srgbClr val="376092"/>
                </a:solidFill>
                <a:cs typeface="Georgia"/>
              </a:rPr>
              <a:t> </a:t>
            </a:r>
            <a:r>
              <a:rPr lang="en-GB" sz="1400" b="1" dirty="0" smtClean="0">
                <a:solidFill>
                  <a:srgbClr val="376092"/>
                </a:solidFill>
                <a:cs typeface="Georgia"/>
              </a:rPr>
              <a:t> Website </a:t>
            </a:r>
            <a:r>
              <a:rPr lang="en-GB" sz="1400" b="1" dirty="0">
                <a:solidFill>
                  <a:srgbClr val="376092"/>
                </a:solidFill>
                <a:cs typeface="Georgia"/>
              </a:rPr>
              <a:t>– </a:t>
            </a:r>
            <a:r>
              <a:rPr lang="en-GB" sz="1400" b="1" dirty="0" smtClean="0">
                <a:solidFill>
                  <a:srgbClr val="376092"/>
                </a:solidFill>
                <a:cs typeface="Georgia"/>
                <a:hlinkClick r:id="rId4"/>
              </a:rPr>
              <a:t>www.communityhospitals.org.uk</a:t>
            </a:r>
            <a:endParaRPr lang="en-GB" sz="1400" b="1" dirty="0">
              <a:solidFill>
                <a:srgbClr val="376092"/>
              </a:solidFill>
              <a:cs typeface="Georgia"/>
            </a:endParaRPr>
          </a:p>
        </p:txBody>
      </p:sp>
      <p:pic>
        <p:nvPicPr>
          <p:cNvPr id="10" name="Picture 9" descr="Logo&#10;&#10;Description automatically generated"/>
          <p:cNvPicPr/>
          <p:nvPr/>
        </p:nvPicPr>
        <p:blipFill rotWithShape="1">
          <a:blip r:embed="rId5" cstate="print">
            <a:extLst>
              <a:ext uri="{28A0092B-C50C-407E-A947-70E740481C1C}">
                <a14:useLocalDpi xmlns:a14="http://schemas.microsoft.com/office/drawing/2010/main"/>
              </a:ext>
            </a:extLst>
          </a:blip>
          <a:srcRect/>
          <a:stretch/>
        </p:blipFill>
        <p:spPr bwMode="auto">
          <a:xfrm>
            <a:off x="178306" y="158634"/>
            <a:ext cx="3255092" cy="1888196"/>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2148120" y="1629129"/>
            <a:ext cx="7802880" cy="954107"/>
          </a:xfrm>
          <a:prstGeom prst="rect">
            <a:avLst/>
          </a:prstGeom>
          <a:noFill/>
        </p:spPr>
        <p:txBody>
          <a:bodyPr wrap="square" rtlCol="0">
            <a:spAutoFit/>
          </a:bodyPr>
          <a:lstStyle/>
          <a:p>
            <a:pPr algn="ctr"/>
            <a:endParaRPr lang="en-US" sz="2800" b="1" dirty="0" smtClean="0">
              <a:solidFill>
                <a:schemeClr val="accent1">
                  <a:lumMod val="75000"/>
                </a:schemeClr>
              </a:solidFill>
              <a:latin typeface="Georgia"/>
              <a:cs typeface="Georgia"/>
            </a:endParaRPr>
          </a:p>
          <a:p>
            <a:pPr algn="ctr"/>
            <a:r>
              <a:rPr lang="en-US" sz="2800" b="1" dirty="0" smtClean="0">
                <a:solidFill>
                  <a:schemeClr val="accent1">
                    <a:lumMod val="75000"/>
                  </a:schemeClr>
                </a:solidFill>
                <a:latin typeface="Georgia"/>
                <a:cs typeface="Georgia"/>
              </a:rPr>
              <a:t>Presentation to IFIC Conference</a:t>
            </a:r>
          </a:p>
        </p:txBody>
      </p:sp>
      <p:sp>
        <p:nvSpPr>
          <p:cNvPr id="12" name="Oval 8">
            <a:extLst>
              <a:ext uri="{FF2B5EF4-FFF2-40B4-BE49-F238E27FC236}">
                <a16:creationId xmlns:a16="http://schemas.microsoft.com/office/drawing/2014/main" xmlns="" id="{AFD979DB-73C6-41BD-A3C6-74426BBC61B2}"/>
              </a:ext>
            </a:extLst>
          </p:cNvPr>
          <p:cNvSpPr>
            <a:spLocks noChangeArrowheads="1"/>
          </p:cNvSpPr>
          <p:nvPr/>
        </p:nvSpPr>
        <p:spPr bwMode="auto">
          <a:xfrm>
            <a:off x="9919425" y="261470"/>
            <a:ext cx="1788394" cy="1747152"/>
          </a:xfrm>
          <a:prstGeom prst="ellipse">
            <a:avLst/>
          </a:prstGeom>
          <a:blipFill dpi="0" rotWithShape="0">
            <a:blip r:embed="rId6"/>
            <a:srcRect/>
            <a:stretch>
              <a:fillRect/>
            </a:stretch>
          </a:blipFill>
          <a:ln w="38100"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3" name="Oval 9">
            <a:extLst>
              <a:ext uri="{FF2B5EF4-FFF2-40B4-BE49-F238E27FC236}">
                <a16:creationId xmlns:a16="http://schemas.microsoft.com/office/drawing/2014/main" xmlns="" id="{49B5ED3C-A1D8-4F19-9236-06EFFF600921}"/>
              </a:ext>
            </a:extLst>
          </p:cNvPr>
          <p:cNvSpPr>
            <a:spLocks noChangeArrowheads="1"/>
          </p:cNvSpPr>
          <p:nvPr/>
        </p:nvSpPr>
        <p:spPr bwMode="auto">
          <a:xfrm>
            <a:off x="8966200" y="365596"/>
            <a:ext cx="1416050" cy="940059"/>
          </a:xfrm>
          <a:prstGeom prst="ellipse">
            <a:avLst/>
          </a:prstGeom>
          <a:blipFill dpi="0" rotWithShape="0">
            <a:blip r:embed="rId7" cstate="print">
              <a:extLst>
                <a:ext uri="{28A0092B-C50C-407E-A947-70E740481C1C}">
                  <a14:useLocalDpi xmlns:a14="http://schemas.microsoft.com/office/drawing/2010/main"/>
                </a:ext>
              </a:extLst>
            </a:blip>
            <a:srcRect/>
            <a:stretch>
              <a:fillRect/>
            </a:stretch>
          </a:blipFill>
          <a:ln w="38100"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4" name="Oval 10">
            <a:extLst>
              <a:ext uri="{FF2B5EF4-FFF2-40B4-BE49-F238E27FC236}">
                <a16:creationId xmlns:a16="http://schemas.microsoft.com/office/drawing/2014/main" xmlns="" id="{5CC4C763-7FC4-4032-9612-DBAB39D5CE6E}"/>
              </a:ext>
            </a:extLst>
          </p:cNvPr>
          <p:cNvSpPr>
            <a:spLocks noChangeArrowheads="1"/>
          </p:cNvSpPr>
          <p:nvPr/>
        </p:nvSpPr>
        <p:spPr bwMode="auto">
          <a:xfrm>
            <a:off x="9529655" y="1145153"/>
            <a:ext cx="736600" cy="698951"/>
          </a:xfrm>
          <a:prstGeom prst="ellipse">
            <a:avLst/>
          </a:prstGeom>
          <a:blipFill dpi="0" rotWithShape="0">
            <a:blip r:embed="rId8" cstate="print">
              <a:extLst>
                <a:ext uri="{28A0092B-C50C-407E-A947-70E740481C1C}">
                  <a14:useLocalDpi xmlns:a14="http://schemas.microsoft.com/office/drawing/2010/main"/>
                </a:ext>
              </a:extLst>
            </a:blip>
            <a:srcRect/>
            <a:stretch>
              <a:fillRect/>
            </a:stretch>
          </a:blipFill>
          <a:ln w="38100"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5" name="Oval 3">
            <a:extLst>
              <a:ext uri="{FF2B5EF4-FFF2-40B4-BE49-F238E27FC236}">
                <a16:creationId xmlns:a16="http://schemas.microsoft.com/office/drawing/2014/main" xmlns="" id="{549596E5-C603-4A66-BDB4-89EF1451715C}"/>
              </a:ext>
            </a:extLst>
          </p:cNvPr>
          <p:cNvSpPr>
            <a:spLocks noChangeArrowheads="1"/>
          </p:cNvSpPr>
          <p:nvPr/>
        </p:nvSpPr>
        <p:spPr bwMode="auto">
          <a:xfrm>
            <a:off x="11087883" y="1569729"/>
            <a:ext cx="582612" cy="550862"/>
          </a:xfrm>
          <a:prstGeom prst="ellipse">
            <a:avLst/>
          </a:prstGeom>
          <a:blipFill dpi="0" rotWithShape="0">
            <a:blip r:embed="rId9" cstate="print">
              <a:extLst>
                <a:ext uri="{28A0092B-C50C-407E-A947-70E740481C1C}">
                  <a14:useLocalDpi xmlns:a14="http://schemas.microsoft.com/office/drawing/2010/main"/>
                </a:ext>
              </a:extLst>
            </a:blip>
            <a:srcRect/>
            <a:stretch>
              <a:fillRect l="2000"/>
            </a:stretch>
          </a:blipFill>
          <a:ln w="25400" algn="ctr">
            <a:solidFill>
              <a:srgbClr val="78C14D"/>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Tree>
    <p:extLst>
      <p:ext uri="{BB962C8B-B14F-4D97-AF65-F5344CB8AC3E}">
        <p14:creationId xmlns:p14="http://schemas.microsoft.com/office/powerpoint/2010/main" val="37356592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376092"/>
                </a:solidFill>
                <a:latin typeface="Georgia"/>
                <a:cs typeface="Georgia"/>
              </a:rPr>
              <a:t>Models of Community Hospitals in UK</a:t>
            </a:r>
            <a:endParaRPr lang="en-US" sz="3200" b="1" dirty="0">
              <a:solidFill>
                <a:srgbClr val="376092"/>
              </a:solidFill>
              <a:latin typeface="Georgia"/>
              <a:cs typeface="Georgia"/>
            </a:endParaRPr>
          </a:p>
        </p:txBody>
      </p:sp>
      <p:sp>
        <p:nvSpPr>
          <p:cNvPr id="3" name="Content Placeholder 2"/>
          <p:cNvSpPr>
            <a:spLocks noGrp="1"/>
          </p:cNvSpPr>
          <p:nvPr>
            <p:ph idx="1"/>
          </p:nvPr>
        </p:nvSpPr>
        <p:spPr>
          <a:xfrm>
            <a:off x="422442" y="1684744"/>
            <a:ext cx="10972800" cy="4986098"/>
          </a:xfrm>
        </p:spPr>
        <p:txBody>
          <a:bodyPr>
            <a:normAutofit lnSpcReduction="10000"/>
          </a:bodyPr>
          <a:lstStyle/>
          <a:p>
            <a:pPr marL="0" indent="0">
              <a:buNone/>
            </a:pPr>
            <a:r>
              <a:rPr lang="en-US" sz="2400" b="1" dirty="0" smtClean="0">
                <a:solidFill>
                  <a:srgbClr val="376092"/>
                </a:solidFill>
                <a:latin typeface="Georgia"/>
                <a:cs typeface="Georgia"/>
              </a:rPr>
              <a:t>Community Hospital</a:t>
            </a:r>
          </a:p>
          <a:p>
            <a:pPr marL="0" indent="0">
              <a:buNone/>
            </a:pPr>
            <a:r>
              <a:rPr lang="en-US" sz="2000" dirty="0">
                <a:solidFill>
                  <a:srgbClr val="376092"/>
                </a:solidFill>
                <a:latin typeface="Georgia"/>
                <a:cs typeface="Georgia"/>
              </a:rPr>
              <a:t>C</a:t>
            </a:r>
            <a:r>
              <a:rPr lang="en-US" sz="2000" dirty="0" smtClean="0">
                <a:solidFill>
                  <a:srgbClr val="376092"/>
                </a:solidFill>
                <a:latin typeface="Georgia"/>
                <a:cs typeface="Georgia"/>
              </a:rPr>
              <a:t>lassic community hospital with beds and community services </a:t>
            </a:r>
            <a:r>
              <a:rPr lang="mr-IN" sz="2000" dirty="0" smtClean="0">
                <a:solidFill>
                  <a:srgbClr val="376092"/>
                </a:solidFill>
                <a:latin typeface="Georgia"/>
                <a:cs typeface="Georgia"/>
              </a:rPr>
              <a:t>–</a:t>
            </a:r>
            <a:r>
              <a:rPr lang="en-US" sz="2000" dirty="0" smtClean="0">
                <a:solidFill>
                  <a:srgbClr val="376092"/>
                </a:solidFill>
                <a:latin typeface="Georgia"/>
                <a:cs typeface="Georgia"/>
              </a:rPr>
              <a:t> typically in rural areas</a:t>
            </a:r>
          </a:p>
          <a:p>
            <a:pPr marL="0" indent="0">
              <a:buNone/>
            </a:pPr>
            <a:endParaRPr lang="en-US" sz="2800" b="1" dirty="0" smtClean="0">
              <a:solidFill>
                <a:srgbClr val="376092"/>
              </a:solidFill>
              <a:latin typeface="Georgia"/>
              <a:cs typeface="Georgia"/>
            </a:endParaRPr>
          </a:p>
          <a:p>
            <a:pPr marL="0" indent="0">
              <a:buNone/>
            </a:pPr>
            <a:r>
              <a:rPr lang="en-US" sz="2400" b="1" dirty="0" smtClean="0">
                <a:solidFill>
                  <a:srgbClr val="376092"/>
                </a:solidFill>
                <a:latin typeface="Georgia"/>
                <a:cs typeface="Georgia"/>
              </a:rPr>
              <a:t>Community Ward in a General Hospital</a:t>
            </a:r>
          </a:p>
          <a:p>
            <a:pPr marL="0" indent="0">
              <a:buNone/>
            </a:pPr>
            <a:r>
              <a:rPr lang="en-US" sz="2000" dirty="0" smtClean="0">
                <a:solidFill>
                  <a:srgbClr val="376092"/>
                </a:solidFill>
                <a:latin typeface="Georgia"/>
                <a:cs typeface="Georgia"/>
              </a:rPr>
              <a:t>Nurse-led ward for generalist not specialist care </a:t>
            </a:r>
            <a:r>
              <a:rPr lang="mr-IN" sz="2000" dirty="0" smtClean="0">
                <a:solidFill>
                  <a:srgbClr val="376092"/>
                </a:solidFill>
                <a:latin typeface="Georgia"/>
                <a:cs typeface="Georgia"/>
              </a:rPr>
              <a:t>–</a:t>
            </a:r>
            <a:r>
              <a:rPr lang="en-US" sz="2000" dirty="0" smtClean="0">
                <a:solidFill>
                  <a:srgbClr val="376092"/>
                </a:solidFill>
                <a:latin typeface="Georgia"/>
                <a:cs typeface="Georgia"/>
              </a:rPr>
              <a:t> rehabilitation and sub-acute </a:t>
            </a:r>
            <a:r>
              <a:rPr lang="mr-IN" sz="2000" dirty="0" smtClean="0">
                <a:solidFill>
                  <a:srgbClr val="376092"/>
                </a:solidFill>
                <a:latin typeface="Georgia"/>
                <a:cs typeface="Georgia"/>
              </a:rPr>
              <a:t>–</a:t>
            </a:r>
            <a:r>
              <a:rPr lang="en-US" sz="2000" dirty="0" smtClean="0">
                <a:solidFill>
                  <a:srgbClr val="376092"/>
                </a:solidFill>
                <a:latin typeface="Georgia"/>
                <a:cs typeface="Georgia"/>
              </a:rPr>
              <a:t> typically in urban areas</a:t>
            </a:r>
          </a:p>
          <a:p>
            <a:pPr marL="0" indent="0">
              <a:buNone/>
            </a:pPr>
            <a:endParaRPr lang="en-US" sz="2800" b="1" dirty="0" smtClean="0">
              <a:solidFill>
                <a:srgbClr val="376092"/>
              </a:solidFill>
              <a:latin typeface="Georgia"/>
              <a:cs typeface="Georgia"/>
            </a:endParaRPr>
          </a:p>
          <a:p>
            <a:pPr marL="0" indent="0">
              <a:buNone/>
            </a:pPr>
            <a:r>
              <a:rPr lang="en-US" sz="2400" b="1" dirty="0" smtClean="0">
                <a:solidFill>
                  <a:srgbClr val="376092"/>
                </a:solidFill>
                <a:latin typeface="Georgia"/>
                <a:cs typeface="Georgia"/>
              </a:rPr>
              <a:t>Intermediate Care/Rehabilitation Facility</a:t>
            </a:r>
          </a:p>
          <a:p>
            <a:pPr marL="0" indent="0">
              <a:buNone/>
            </a:pPr>
            <a:r>
              <a:rPr lang="en-US" sz="2000" dirty="0" smtClean="0">
                <a:solidFill>
                  <a:srgbClr val="376092"/>
                </a:solidFill>
                <a:latin typeface="Georgia"/>
                <a:cs typeface="Georgia"/>
              </a:rPr>
              <a:t>Post- discharge patients from General Hospital, focus on supporting patients to go home</a:t>
            </a:r>
          </a:p>
          <a:p>
            <a:pPr marL="0" indent="0">
              <a:buNone/>
            </a:pPr>
            <a:endParaRPr lang="en-US" sz="2000" dirty="0" smtClean="0">
              <a:solidFill>
                <a:srgbClr val="376092"/>
              </a:solidFill>
              <a:latin typeface="Georgia"/>
              <a:cs typeface="Georgia"/>
            </a:endParaRPr>
          </a:p>
          <a:p>
            <a:pPr marL="0" indent="0">
              <a:buNone/>
            </a:pPr>
            <a:r>
              <a:rPr lang="en-US" sz="2400" b="1" dirty="0" smtClean="0">
                <a:solidFill>
                  <a:srgbClr val="376092"/>
                </a:solidFill>
                <a:latin typeface="Georgia"/>
                <a:cs typeface="Georgia"/>
              </a:rPr>
              <a:t>Community </a:t>
            </a:r>
            <a:r>
              <a:rPr lang="en-US" sz="2400" b="1" dirty="0">
                <a:solidFill>
                  <a:srgbClr val="376092"/>
                </a:solidFill>
                <a:latin typeface="Georgia"/>
                <a:cs typeface="Georgia"/>
              </a:rPr>
              <a:t>Health and Wellbeing </a:t>
            </a:r>
            <a:r>
              <a:rPr lang="en-US" sz="2400" b="1" dirty="0" smtClean="0">
                <a:solidFill>
                  <a:srgbClr val="376092"/>
                </a:solidFill>
                <a:latin typeface="Georgia"/>
                <a:cs typeface="Georgia"/>
              </a:rPr>
              <a:t>Centre</a:t>
            </a:r>
          </a:p>
          <a:p>
            <a:pPr marL="0" indent="0">
              <a:buNone/>
            </a:pPr>
            <a:r>
              <a:rPr lang="en-US" sz="2000" dirty="0" smtClean="0">
                <a:solidFill>
                  <a:srgbClr val="376092"/>
                </a:solidFill>
                <a:latin typeface="Georgia"/>
                <a:cs typeface="Georgia"/>
              </a:rPr>
              <a:t>A </a:t>
            </a:r>
            <a:r>
              <a:rPr lang="en-US" sz="2000" dirty="0">
                <a:solidFill>
                  <a:srgbClr val="376092"/>
                </a:solidFill>
                <a:latin typeface="Georgia"/>
                <a:cs typeface="Georgia"/>
              </a:rPr>
              <a:t>C</a:t>
            </a:r>
            <a:r>
              <a:rPr lang="en-US" sz="2000" dirty="0" smtClean="0">
                <a:solidFill>
                  <a:srgbClr val="376092"/>
                </a:solidFill>
                <a:latin typeface="Georgia"/>
                <a:cs typeface="Georgia"/>
              </a:rPr>
              <a:t>entre for health, social care, health promotion and welfare. Was a community hospital </a:t>
            </a:r>
            <a:r>
              <a:rPr lang="mr-IN" sz="2000" dirty="0" smtClean="0">
                <a:solidFill>
                  <a:srgbClr val="376092"/>
                </a:solidFill>
                <a:latin typeface="Georgia"/>
                <a:cs typeface="Georgia"/>
              </a:rPr>
              <a:t>–</a:t>
            </a:r>
            <a:r>
              <a:rPr lang="en-US" sz="2000" dirty="0" smtClean="0">
                <a:solidFill>
                  <a:srgbClr val="376092"/>
                </a:solidFill>
                <a:latin typeface="Georgia"/>
                <a:cs typeface="Georgia"/>
              </a:rPr>
              <a:t> now no beds.  </a:t>
            </a:r>
            <a:endParaRPr lang="en-US" sz="2000" dirty="0">
              <a:solidFill>
                <a:srgbClr val="376092"/>
              </a:solidFill>
              <a:latin typeface="Georgia"/>
              <a:cs typeface="Georgia"/>
            </a:endParaRPr>
          </a:p>
        </p:txBody>
      </p:sp>
      <p:pic>
        <p:nvPicPr>
          <p:cNvPr id="4" name="Picture 3" descr="Logo&#10;&#10;Description automatically generated"/>
          <p:cNvPicPr/>
          <p:nvPr/>
        </p:nvPicPr>
        <p:blipFill rotWithShape="1">
          <a:blip r:embed="rId3" cstate="print">
            <a:extLst>
              <a:ext uri="{28A0092B-C50C-407E-A947-70E740481C1C}">
                <a14:useLocalDpi xmlns:a14="http://schemas.microsoft.com/office/drawing/2010/main"/>
              </a:ext>
            </a:extLst>
          </a:blip>
          <a:srcRect/>
          <a:stretch/>
        </p:blipFill>
        <p:spPr bwMode="auto">
          <a:xfrm>
            <a:off x="10280316" y="120946"/>
            <a:ext cx="1911684" cy="7881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16807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Types of Integration in Community Hospitals</a:t>
            </a:r>
            <a:endParaRPr lang="en-US" b="1" dirty="0">
              <a:solidFill>
                <a:schemeClr val="accent1">
                  <a:lumMod val="75000"/>
                </a:schemeClr>
              </a:solidFill>
            </a:endParaRPr>
          </a:p>
        </p:txBody>
      </p:sp>
      <p:sp>
        <p:nvSpPr>
          <p:cNvPr id="3" name="Content Placeholder 2"/>
          <p:cNvSpPr>
            <a:spLocks noGrp="1"/>
          </p:cNvSpPr>
          <p:nvPr>
            <p:ph idx="1"/>
          </p:nvPr>
        </p:nvSpPr>
        <p:spPr>
          <a:xfrm>
            <a:off x="647322" y="2493015"/>
            <a:ext cx="10820105" cy="3329134"/>
          </a:xfrm>
        </p:spPr>
        <p:txBody>
          <a:bodyPr/>
          <a:lstStyle/>
          <a:p>
            <a:r>
              <a:rPr lang="en-US" dirty="0" smtClean="0">
                <a:solidFill>
                  <a:srgbClr val="376092"/>
                </a:solidFill>
              </a:rPr>
              <a:t>Multidisciplinary</a:t>
            </a:r>
          </a:p>
          <a:p>
            <a:r>
              <a:rPr lang="en-US" dirty="0" smtClean="0">
                <a:solidFill>
                  <a:srgbClr val="376092"/>
                </a:solidFill>
              </a:rPr>
              <a:t>Health and Social Care</a:t>
            </a:r>
          </a:p>
          <a:p>
            <a:r>
              <a:rPr lang="en-US" dirty="0" smtClean="0">
                <a:solidFill>
                  <a:srgbClr val="376092"/>
                </a:solidFill>
              </a:rPr>
              <a:t>Community Hospital and Secondary Care</a:t>
            </a:r>
          </a:p>
          <a:p>
            <a:r>
              <a:rPr lang="en-US" dirty="0" smtClean="0">
                <a:solidFill>
                  <a:srgbClr val="376092"/>
                </a:solidFill>
              </a:rPr>
              <a:t>Community Hospital and Primary Care</a:t>
            </a:r>
          </a:p>
          <a:p>
            <a:r>
              <a:rPr lang="en-US" dirty="0" smtClean="0">
                <a:solidFill>
                  <a:srgbClr val="376092"/>
                </a:solidFill>
              </a:rPr>
              <a:t>Community Hospital and Local Community</a:t>
            </a:r>
            <a:endParaRPr lang="en-US" dirty="0">
              <a:solidFill>
                <a:srgbClr val="376092"/>
              </a:solidFill>
            </a:endParaRPr>
          </a:p>
        </p:txBody>
      </p:sp>
    </p:spTree>
    <p:extLst>
      <p:ext uri="{BB962C8B-B14F-4D97-AF65-F5344CB8AC3E}">
        <p14:creationId xmlns:p14="http://schemas.microsoft.com/office/powerpoint/2010/main" val="2450812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376092"/>
                </a:solidFill>
                <a:latin typeface="Georgia"/>
                <a:cs typeface="Georgia"/>
              </a:rPr>
              <a:t>Evidence </a:t>
            </a:r>
            <a:endParaRPr lang="en-US" sz="3200" b="1" dirty="0">
              <a:solidFill>
                <a:srgbClr val="376092"/>
              </a:solidFill>
              <a:latin typeface="Georgia"/>
              <a:cs typeface="Georgia"/>
            </a:endParaRPr>
          </a:p>
        </p:txBody>
      </p:sp>
      <p:pic>
        <p:nvPicPr>
          <p:cNvPr id="4" name="Picture 3"/>
          <p:cNvPicPr/>
          <p:nvPr/>
        </p:nvPicPr>
        <p:blipFill>
          <a:blip r:embed="rId3" cstate="print">
            <a:extLst>
              <a:ext uri="{28A0092B-C50C-407E-A947-70E740481C1C}">
                <a14:useLocalDpi xmlns:a14="http://schemas.microsoft.com/office/drawing/2010/main"/>
              </a:ext>
            </a:extLst>
          </a:blip>
          <a:srcRect/>
          <a:stretch>
            <a:fillRect/>
          </a:stretch>
        </p:blipFill>
        <p:spPr bwMode="auto">
          <a:xfrm>
            <a:off x="392762" y="1715319"/>
            <a:ext cx="4032361" cy="4321030"/>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a:ext>
            </a:extLst>
          </a:blip>
          <a:srcRect/>
          <a:stretch>
            <a:fillRect/>
          </a:stretch>
        </p:blipFill>
        <p:spPr bwMode="auto">
          <a:xfrm>
            <a:off x="5427281" y="1820071"/>
            <a:ext cx="6407960" cy="2841406"/>
          </a:xfrm>
          <a:prstGeom prst="rect">
            <a:avLst/>
          </a:prstGeom>
          <a:noFill/>
          <a:ln>
            <a:noFill/>
          </a:ln>
        </p:spPr>
      </p:pic>
      <p:sp>
        <p:nvSpPr>
          <p:cNvPr id="3" name="TextBox 2"/>
          <p:cNvSpPr txBox="1"/>
          <p:nvPr/>
        </p:nvSpPr>
        <p:spPr>
          <a:xfrm>
            <a:off x="4785074" y="4887347"/>
            <a:ext cx="6555425" cy="1846659"/>
          </a:xfrm>
          <a:prstGeom prst="rect">
            <a:avLst/>
          </a:prstGeom>
          <a:noFill/>
        </p:spPr>
        <p:txBody>
          <a:bodyPr wrap="square" rtlCol="0">
            <a:spAutoFit/>
          </a:bodyPr>
          <a:lstStyle/>
          <a:p>
            <a:pPr algn="ctr"/>
            <a:r>
              <a:rPr lang="en-US" b="1" dirty="0" smtClean="0">
                <a:solidFill>
                  <a:srgbClr val="376092"/>
                </a:solidFill>
              </a:rPr>
              <a:t>On CHA website</a:t>
            </a:r>
          </a:p>
          <a:p>
            <a:r>
              <a:rPr lang="en-US" b="1" dirty="0" smtClean="0">
                <a:solidFill>
                  <a:srgbClr val="376092"/>
                </a:solidFill>
              </a:rPr>
              <a:t>Research evidence</a:t>
            </a:r>
          </a:p>
          <a:p>
            <a:r>
              <a:rPr lang="en-US" sz="1200" dirty="0">
                <a:hlinkClick r:id="rId5"/>
              </a:rPr>
              <a:t>https://www.communityhospitals.org.uk/quality-improvement/recent-papers-</a:t>
            </a:r>
            <a:r>
              <a:rPr lang="en-US" sz="1200" dirty="0" smtClean="0">
                <a:hlinkClick r:id="rId5"/>
              </a:rPr>
              <a:t>publications.html</a:t>
            </a:r>
            <a:endParaRPr lang="en-US" sz="1200" dirty="0" smtClean="0"/>
          </a:p>
          <a:p>
            <a:endParaRPr lang="en-US" dirty="0"/>
          </a:p>
          <a:p>
            <a:r>
              <a:rPr lang="en-US" b="1" dirty="0" smtClean="0">
                <a:solidFill>
                  <a:srgbClr val="376092"/>
                </a:solidFill>
              </a:rPr>
              <a:t>Study on Community Hospitals During COVID-19</a:t>
            </a:r>
          </a:p>
          <a:p>
            <a:r>
              <a:rPr lang="en-US" sz="1200" dirty="0">
                <a:hlinkClick r:id="rId6"/>
              </a:rPr>
              <a:t>http://www.communityhospitals.org.uk/quality-improvement/reports.html</a:t>
            </a:r>
            <a:endParaRPr lang="en-US" sz="1200" dirty="0"/>
          </a:p>
          <a:p>
            <a:r>
              <a:rPr lang="en-US" dirty="0" smtClean="0"/>
              <a:t> </a:t>
            </a:r>
            <a:endParaRPr lang="en-US" dirty="0"/>
          </a:p>
        </p:txBody>
      </p:sp>
    </p:spTree>
    <p:extLst>
      <p:ext uri="{BB962C8B-B14F-4D97-AF65-F5344CB8AC3E}">
        <p14:creationId xmlns:p14="http://schemas.microsoft.com/office/powerpoint/2010/main" val="28843396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014" y="980707"/>
            <a:ext cx="10608236" cy="1200329"/>
          </a:xfrm>
          <a:prstGeom prst="rect">
            <a:avLst/>
          </a:prstGeom>
          <a:noFill/>
        </p:spPr>
        <p:txBody>
          <a:bodyPr wrap="square" rtlCol="0">
            <a:spAutoFit/>
          </a:bodyPr>
          <a:lstStyle/>
          <a:p>
            <a:pPr algn="ctr"/>
            <a:r>
              <a:rPr lang="en-US" sz="3600" b="1" dirty="0" smtClean="0">
                <a:solidFill>
                  <a:srgbClr val="2E75B6"/>
                </a:solidFill>
                <a:latin typeface="Georgia"/>
                <a:cs typeface="Georgia"/>
              </a:rPr>
              <a:t>Features of Community Hospitals</a:t>
            </a:r>
          </a:p>
          <a:p>
            <a:pPr algn="ctr"/>
            <a:r>
              <a:rPr lang="en-US" sz="3600" b="1" dirty="0" smtClean="0">
                <a:solidFill>
                  <a:srgbClr val="2E75B6"/>
                </a:solidFill>
                <a:latin typeface="Georgia"/>
                <a:cs typeface="Georgia"/>
              </a:rPr>
              <a:t>From </a:t>
            </a:r>
            <a:r>
              <a:rPr lang="en-US" sz="3600" b="1" dirty="0" smtClean="0">
                <a:solidFill>
                  <a:srgbClr val="2E75B6"/>
                </a:solidFill>
                <a:latin typeface="Georgia"/>
                <a:cs typeface="Georgia"/>
              </a:rPr>
              <a:t>CHA COVID</a:t>
            </a:r>
            <a:r>
              <a:rPr lang="en-US" sz="3600" b="1" dirty="0" smtClean="0">
                <a:solidFill>
                  <a:srgbClr val="2E75B6"/>
                </a:solidFill>
                <a:latin typeface="Georgia"/>
                <a:cs typeface="Georgia"/>
              </a:rPr>
              <a:t>-19 Study</a:t>
            </a:r>
            <a:endParaRPr lang="en-US" sz="3600" b="1" dirty="0">
              <a:solidFill>
                <a:srgbClr val="2E75B6"/>
              </a:solidFill>
              <a:latin typeface="Georgia"/>
              <a:cs typeface="Georgia"/>
            </a:endParaRPr>
          </a:p>
        </p:txBody>
      </p:sp>
      <p:sp>
        <p:nvSpPr>
          <p:cNvPr id="4" name="TextBox 3"/>
          <p:cNvSpPr txBox="1"/>
          <p:nvPr/>
        </p:nvSpPr>
        <p:spPr>
          <a:xfrm>
            <a:off x="1169099" y="2658509"/>
            <a:ext cx="2606497" cy="523220"/>
          </a:xfrm>
          <a:prstGeom prst="rect">
            <a:avLst/>
          </a:prstGeom>
          <a:noFill/>
        </p:spPr>
        <p:txBody>
          <a:bodyPr wrap="square" rtlCol="0">
            <a:spAutoFit/>
          </a:bodyPr>
          <a:lstStyle/>
          <a:p>
            <a:pPr algn="ctr"/>
            <a:r>
              <a:rPr lang="en-US" sz="2800" b="1" dirty="0">
                <a:solidFill>
                  <a:schemeClr val="bg2">
                    <a:lumMod val="50000"/>
                  </a:schemeClr>
                </a:solidFill>
                <a:latin typeface="Georgia"/>
                <a:cs typeface="Georgia"/>
              </a:rPr>
              <a:t>Resilient</a:t>
            </a:r>
          </a:p>
        </p:txBody>
      </p:sp>
      <p:sp>
        <p:nvSpPr>
          <p:cNvPr id="6" name="TextBox 5"/>
          <p:cNvSpPr txBox="1"/>
          <p:nvPr/>
        </p:nvSpPr>
        <p:spPr>
          <a:xfrm>
            <a:off x="6782798" y="2457312"/>
            <a:ext cx="2121648" cy="954107"/>
          </a:xfrm>
          <a:prstGeom prst="rect">
            <a:avLst/>
          </a:prstGeom>
          <a:noFill/>
        </p:spPr>
        <p:txBody>
          <a:bodyPr wrap="square" rtlCol="0">
            <a:spAutoFit/>
          </a:bodyPr>
          <a:lstStyle/>
          <a:p>
            <a:pPr algn="ctr"/>
            <a:r>
              <a:rPr lang="en-US" sz="2800" b="1" dirty="0">
                <a:solidFill>
                  <a:schemeClr val="accent6">
                    <a:lumMod val="75000"/>
                  </a:schemeClr>
                </a:solidFill>
                <a:latin typeface="Georgia"/>
                <a:cs typeface="Georgia"/>
              </a:rPr>
              <a:t>Flexible</a:t>
            </a:r>
          </a:p>
          <a:p>
            <a:pPr algn="ctr"/>
            <a:endParaRPr lang="en-US" sz="2800" dirty="0">
              <a:latin typeface="Georgia"/>
              <a:cs typeface="Georgia"/>
            </a:endParaRPr>
          </a:p>
        </p:txBody>
      </p:sp>
      <p:sp>
        <p:nvSpPr>
          <p:cNvPr id="7" name="TextBox 6"/>
          <p:cNvSpPr txBox="1"/>
          <p:nvPr/>
        </p:nvSpPr>
        <p:spPr>
          <a:xfrm>
            <a:off x="7563065" y="3715650"/>
            <a:ext cx="3182471" cy="954107"/>
          </a:xfrm>
          <a:prstGeom prst="rect">
            <a:avLst/>
          </a:prstGeom>
          <a:noFill/>
        </p:spPr>
        <p:txBody>
          <a:bodyPr wrap="square" rtlCol="0">
            <a:spAutoFit/>
          </a:bodyPr>
          <a:lstStyle/>
          <a:p>
            <a:pPr algn="ctr"/>
            <a:r>
              <a:rPr lang="en-US" sz="2800" b="1" dirty="0">
                <a:solidFill>
                  <a:schemeClr val="accent2">
                    <a:lumMod val="75000"/>
                  </a:schemeClr>
                </a:solidFill>
                <a:latin typeface="Georgia"/>
                <a:cs typeface="Georgia"/>
              </a:rPr>
              <a:t>Responsive</a:t>
            </a:r>
          </a:p>
          <a:p>
            <a:pPr algn="ctr"/>
            <a:endParaRPr lang="en-US" sz="2800" dirty="0">
              <a:latin typeface="Georgia"/>
              <a:cs typeface="Georgia"/>
            </a:endParaRPr>
          </a:p>
        </p:txBody>
      </p:sp>
      <p:sp>
        <p:nvSpPr>
          <p:cNvPr id="8" name="TextBox 7"/>
          <p:cNvSpPr txBox="1"/>
          <p:nvPr/>
        </p:nvSpPr>
        <p:spPr>
          <a:xfrm>
            <a:off x="1761287" y="4275515"/>
            <a:ext cx="2464587" cy="954107"/>
          </a:xfrm>
          <a:prstGeom prst="rect">
            <a:avLst/>
          </a:prstGeom>
          <a:noFill/>
        </p:spPr>
        <p:txBody>
          <a:bodyPr wrap="square" rtlCol="0">
            <a:spAutoFit/>
          </a:bodyPr>
          <a:lstStyle/>
          <a:p>
            <a:pPr algn="ctr"/>
            <a:r>
              <a:rPr lang="en-US" sz="2800" b="1" dirty="0">
                <a:solidFill>
                  <a:srgbClr val="FF6600"/>
                </a:solidFill>
                <a:latin typeface="Georgia"/>
                <a:cs typeface="Georgia"/>
              </a:rPr>
              <a:t>Creative</a:t>
            </a:r>
          </a:p>
          <a:p>
            <a:pPr algn="ctr"/>
            <a:endParaRPr lang="en-US" sz="2800" dirty="0">
              <a:latin typeface="Georgia"/>
              <a:cs typeface="Georgia"/>
            </a:endParaRPr>
          </a:p>
        </p:txBody>
      </p:sp>
      <p:sp>
        <p:nvSpPr>
          <p:cNvPr id="9" name="TextBox 8"/>
          <p:cNvSpPr txBox="1"/>
          <p:nvPr/>
        </p:nvSpPr>
        <p:spPr>
          <a:xfrm>
            <a:off x="4008618" y="4791084"/>
            <a:ext cx="4012231" cy="954107"/>
          </a:xfrm>
          <a:prstGeom prst="rect">
            <a:avLst/>
          </a:prstGeom>
          <a:noFill/>
        </p:spPr>
        <p:txBody>
          <a:bodyPr wrap="square" rtlCol="0">
            <a:spAutoFit/>
          </a:bodyPr>
          <a:lstStyle/>
          <a:p>
            <a:pPr algn="ctr"/>
            <a:r>
              <a:rPr lang="en-US" sz="2800" b="1" dirty="0">
                <a:solidFill>
                  <a:schemeClr val="accent4">
                    <a:lumMod val="75000"/>
                  </a:schemeClr>
                </a:solidFill>
                <a:latin typeface="Georgia"/>
                <a:cs typeface="Georgia"/>
              </a:rPr>
              <a:t>Compassionate</a:t>
            </a:r>
          </a:p>
          <a:p>
            <a:pPr algn="ctr"/>
            <a:endParaRPr lang="en-US" sz="2800" dirty="0">
              <a:latin typeface="Georgia"/>
              <a:cs typeface="Georgia"/>
            </a:endParaRPr>
          </a:p>
        </p:txBody>
      </p:sp>
      <p:sp>
        <p:nvSpPr>
          <p:cNvPr id="10" name="TextBox 9"/>
          <p:cNvSpPr txBox="1"/>
          <p:nvPr/>
        </p:nvSpPr>
        <p:spPr>
          <a:xfrm>
            <a:off x="4085907" y="3442812"/>
            <a:ext cx="3361010" cy="954107"/>
          </a:xfrm>
          <a:prstGeom prst="rect">
            <a:avLst/>
          </a:prstGeom>
          <a:noFill/>
        </p:spPr>
        <p:txBody>
          <a:bodyPr wrap="square" rtlCol="0">
            <a:spAutoFit/>
          </a:bodyPr>
          <a:lstStyle/>
          <a:p>
            <a:pPr algn="ctr"/>
            <a:r>
              <a:rPr lang="en-US" sz="2800" b="1" dirty="0">
                <a:solidFill>
                  <a:schemeClr val="accent5">
                    <a:lumMod val="75000"/>
                  </a:schemeClr>
                </a:solidFill>
                <a:latin typeface="Georgia"/>
                <a:cs typeface="Georgia"/>
              </a:rPr>
              <a:t>Integrated</a:t>
            </a:r>
          </a:p>
          <a:p>
            <a:pPr algn="ctr"/>
            <a:endParaRPr lang="en-US" sz="2800" dirty="0">
              <a:latin typeface="Georgia"/>
              <a:cs typeface="Georgia"/>
            </a:endParaRPr>
          </a:p>
        </p:txBody>
      </p:sp>
      <p:sp>
        <p:nvSpPr>
          <p:cNvPr id="11" name="Google Shape;122;p14">
            <a:extLst>
              <a:ext uri="{FF2B5EF4-FFF2-40B4-BE49-F238E27FC236}">
                <a16:creationId xmlns:a16="http://schemas.microsoft.com/office/drawing/2014/main" xmlns="" id="{44A9B0AC-9C0E-4B49-8EAC-4164680A69A6}"/>
              </a:ext>
            </a:extLst>
          </p:cNvPr>
          <p:cNvSpPr/>
          <p:nvPr/>
        </p:nvSpPr>
        <p:spPr>
          <a:xfrm>
            <a:off x="10479039" y="4997227"/>
            <a:ext cx="1354769" cy="1280940"/>
          </a:xfrm>
          <a:prstGeom prst="ellipse">
            <a:avLst/>
          </a:prstGeom>
          <a:blipFill rotWithShape="1">
            <a:blip r:embed="rId2" cstate="print">
              <a:alphaModFix/>
              <a:extLst>
                <a:ext uri="{28A0092B-C50C-407E-A947-70E740481C1C}">
                  <a14:useLocalDpi xmlns:a14="http://schemas.microsoft.com/office/drawing/2010/main"/>
                </a:ext>
              </a:extLst>
            </a:blip>
            <a:stretch>
              <a:fillRect l="2999"/>
            </a:stretch>
          </a:blipFill>
          <a:ln w="25400" cap="flat" cmpd="sng">
            <a:noFill/>
            <a:prstDash val="solid"/>
            <a:round/>
            <a:headEnd type="none" w="sm" len="sm"/>
            <a:tailEnd type="none" w="sm" len="sm"/>
          </a:ln>
        </p:spPr>
        <p:txBody>
          <a:bodyPr spcFirstLastPara="1" wrap="square" lIns="36575" tIns="36575" rIns="36575" bIns="36575" anchor="t" anchorCtr="0">
            <a:noAutofit/>
          </a:bodyPr>
          <a:lstStyle/>
          <a:p>
            <a:pPr marL="0" marR="0" lvl="0" indent="0" algn="l" rtl="0">
              <a:spcBef>
                <a:spcPts val="0"/>
              </a:spcBef>
              <a:spcAft>
                <a:spcPts val="0"/>
              </a:spcAft>
              <a:buNone/>
            </a:pPr>
            <a:endParaRPr sz="1800">
              <a:solidFill>
                <a:schemeClr val="dk1"/>
              </a:solidFill>
              <a:latin typeface="Georgia"/>
              <a:ea typeface="Calibri"/>
              <a:cs typeface="Georgia"/>
              <a:sym typeface="Calibri"/>
            </a:endParaRPr>
          </a:p>
        </p:txBody>
      </p:sp>
      <p:sp>
        <p:nvSpPr>
          <p:cNvPr id="3" name="TextBox 2"/>
          <p:cNvSpPr txBox="1"/>
          <p:nvPr/>
        </p:nvSpPr>
        <p:spPr>
          <a:xfrm>
            <a:off x="602946" y="5810941"/>
            <a:ext cx="7260999" cy="369332"/>
          </a:xfrm>
          <a:prstGeom prst="rect">
            <a:avLst/>
          </a:prstGeom>
          <a:noFill/>
        </p:spPr>
        <p:txBody>
          <a:bodyPr wrap="square" rtlCol="0">
            <a:spAutoFit/>
          </a:bodyPr>
          <a:lstStyle/>
          <a:p>
            <a:r>
              <a:rPr lang="en-US" b="1" dirty="0" smtClean="0">
                <a:solidFill>
                  <a:srgbClr val="376092"/>
                </a:solidFill>
              </a:rPr>
              <a:t>CHA COVID-19 Study Funded by Q Exchange, Health Foundation </a:t>
            </a:r>
            <a:endParaRPr lang="en-US" b="1" dirty="0">
              <a:solidFill>
                <a:srgbClr val="376092"/>
              </a:solidFill>
            </a:endParaRPr>
          </a:p>
        </p:txBody>
      </p:sp>
    </p:spTree>
    <p:extLst>
      <p:ext uri="{BB962C8B-B14F-4D97-AF65-F5344CB8AC3E}">
        <p14:creationId xmlns:p14="http://schemas.microsoft.com/office/powerpoint/2010/main" val="1387101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CC413-BF5C-4D5C-9931-FDF2C71F0B34}"/>
              </a:ext>
            </a:extLst>
          </p:cNvPr>
          <p:cNvSpPr>
            <a:spLocks noGrp="1"/>
          </p:cNvSpPr>
          <p:nvPr>
            <p:ph type="title"/>
          </p:nvPr>
        </p:nvSpPr>
        <p:spPr>
          <a:xfrm>
            <a:off x="2214021" y="1797927"/>
            <a:ext cx="6013517" cy="1019169"/>
          </a:xfrm>
        </p:spPr>
        <p:txBody>
          <a:bodyPr>
            <a:normAutofit/>
          </a:bodyPr>
          <a:lstStyle/>
          <a:p>
            <a:r>
              <a:rPr lang="en-GB" sz="3200" b="1" dirty="0" smtClean="0">
                <a:solidFill>
                  <a:srgbClr val="376092"/>
                </a:solidFill>
                <a:latin typeface="Georgia"/>
                <a:cs typeface="Georgia"/>
              </a:rPr>
              <a:t>Thank you</a:t>
            </a:r>
            <a:endParaRPr lang="en-GB" sz="3200" b="1" dirty="0">
              <a:solidFill>
                <a:srgbClr val="376092"/>
              </a:solidFill>
              <a:latin typeface="Georgia"/>
              <a:cs typeface="Georgia"/>
            </a:endParaRPr>
          </a:p>
        </p:txBody>
      </p:sp>
      <p:sp>
        <p:nvSpPr>
          <p:cNvPr id="3" name="Content Placeholder 2">
            <a:extLst>
              <a:ext uri="{FF2B5EF4-FFF2-40B4-BE49-F238E27FC236}">
                <a16:creationId xmlns:a16="http://schemas.microsoft.com/office/drawing/2014/main" xmlns="" id="{10FFB3D4-D027-40A8-8869-7C083AC891DC}"/>
              </a:ext>
            </a:extLst>
          </p:cNvPr>
          <p:cNvSpPr>
            <a:spLocks noGrp="1"/>
          </p:cNvSpPr>
          <p:nvPr>
            <p:ph idx="1"/>
          </p:nvPr>
        </p:nvSpPr>
        <p:spPr>
          <a:xfrm>
            <a:off x="375835" y="3154469"/>
            <a:ext cx="10529953" cy="1730682"/>
          </a:xfrm>
        </p:spPr>
        <p:txBody>
          <a:bodyPr>
            <a:normAutofit/>
          </a:bodyPr>
          <a:lstStyle/>
          <a:p>
            <a:pPr marL="0" indent="0">
              <a:buNone/>
            </a:pPr>
            <a:r>
              <a:rPr lang="en-GB" sz="2400" b="1" dirty="0" smtClean="0">
                <a:solidFill>
                  <a:srgbClr val="376092"/>
                </a:solidFill>
                <a:latin typeface="Georgia"/>
                <a:cs typeface="Georgia"/>
              </a:rPr>
              <a:t>Join our New International Network</a:t>
            </a:r>
          </a:p>
          <a:p>
            <a:pPr marL="0" indent="0">
              <a:buNone/>
            </a:pPr>
            <a:r>
              <a:rPr lang="en-GB" sz="2400" b="1" dirty="0" smtClean="0">
                <a:solidFill>
                  <a:srgbClr val="376092"/>
                </a:solidFill>
                <a:latin typeface="Georgia"/>
                <a:cs typeface="Georgia"/>
              </a:rPr>
              <a:t>Email:  Marie </a:t>
            </a:r>
            <a:r>
              <a:rPr lang="en-GB" sz="2400" b="1" dirty="0" err="1" smtClean="0">
                <a:solidFill>
                  <a:srgbClr val="376092"/>
                </a:solidFill>
                <a:latin typeface="Georgia"/>
                <a:cs typeface="Georgia"/>
              </a:rPr>
              <a:t>Curan</a:t>
            </a:r>
            <a:r>
              <a:rPr lang="en-GB" sz="2400" b="1" dirty="0">
                <a:solidFill>
                  <a:srgbClr val="376092"/>
                </a:solidFill>
                <a:latin typeface="Georgia"/>
                <a:cs typeface="Georgia"/>
              </a:rPr>
              <a:t> </a:t>
            </a:r>
            <a:r>
              <a:rPr lang="en-GB" sz="2400" b="1" dirty="0" smtClean="0">
                <a:solidFill>
                  <a:srgbClr val="376092"/>
                </a:solidFill>
                <a:latin typeface="Georgia"/>
                <a:cs typeface="Georgia"/>
              </a:rPr>
              <a:t>  </a:t>
            </a:r>
            <a:r>
              <a:rPr lang="en-GB" sz="2400" dirty="0" err="1" smtClean="0">
                <a:solidFill>
                  <a:srgbClr val="376092"/>
                </a:solidFill>
                <a:latin typeface="Georgia"/>
                <a:cs typeface="Georgia"/>
                <a:hlinkClick r:id="rId3"/>
              </a:rPr>
              <a:t>IFICScotland</a:t>
            </a:r>
            <a:r>
              <a:rPr lang="en-GB" sz="2400" dirty="0" err="1">
                <a:solidFill>
                  <a:srgbClr val="376092"/>
                </a:solidFill>
                <a:latin typeface="Georgia"/>
                <a:cs typeface="Georgia"/>
                <a:hlinkClick r:id="rId3"/>
              </a:rPr>
              <a:t>@integratedcarefoundation.org</a:t>
            </a:r>
            <a:endParaRPr lang="en-GB" sz="2400" dirty="0">
              <a:solidFill>
                <a:srgbClr val="376092"/>
              </a:solidFill>
              <a:latin typeface="Georgia"/>
              <a:cs typeface="Georgia"/>
            </a:endParaRPr>
          </a:p>
          <a:p>
            <a:pPr marL="0" indent="0">
              <a:buNone/>
            </a:pPr>
            <a:endParaRPr lang="en-GB" sz="2400" b="1" dirty="0" smtClean="0">
              <a:solidFill>
                <a:srgbClr val="376092"/>
              </a:solidFill>
              <a:cs typeface="Georgia"/>
            </a:endParaRPr>
          </a:p>
        </p:txBody>
      </p:sp>
      <p:pic>
        <p:nvPicPr>
          <p:cNvPr id="7" name="Picture 6" descr="Logo&#10;&#10;Description automatically generated"/>
          <p:cNvPicPr/>
          <p:nvPr/>
        </p:nvPicPr>
        <p:blipFill rotWithShape="1">
          <a:blip r:embed="rId4" cstate="print">
            <a:extLst>
              <a:ext uri="{28A0092B-C50C-407E-A947-70E740481C1C}">
                <a14:useLocalDpi xmlns:a14="http://schemas.microsoft.com/office/drawing/2010/main"/>
              </a:ext>
            </a:extLst>
          </a:blip>
          <a:srcRect/>
          <a:stretch/>
        </p:blipFill>
        <p:spPr bwMode="auto">
          <a:xfrm>
            <a:off x="9910704" y="1"/>
            <a:ext cx="2469425" cy="1230838"/>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5"/>
          <a:stretch>
            <a:fillRect/>
          </a:stretch>
        </p:blipFill>
        <p:spPr>
          <a:xfrm>
            <a:off x="0" y="0"/>
            <a:ext cx="4299438" cy="1571949"/>
          </a:xfrm>
          <a:prstGeom prst="rect">
            <a:avLst/>
          </a:prstGeom>
        </p:spPr>
      </p:pic>
    </p:spTree>
    <p:extLst>
      <p:ext uri="{BB962C8B-B14F-4D97-AF65-F5344CB8AC3E}">
        <p14:creationId xmlns:p14="http://schemas.microsoft.com/office/powerpoint/2010/main" val="20605455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87060"/>
            <a:ext cx="10972800" cy="1143000"/>
          </a:xfrm>
        </p:spPr>
        <p:txBody>
          <a:bodyPr>
            <a:normAutofit fontScale="90000"/>
          </a:bodyPr>
          <a:lstStyle/>
          <a:p>
            <a:r>
              <a:rPr lang="en-US" b="1" dirty="0" smtClean="0">
                <a:solidFill>
                  <a:srgbClr val="376092"/>
                </a:solidFill>
              </a:rPr>
              <a:t>Launch of International Network</a:t>
            </a:r>
            <a:br>
              <a:rPr lang="en-US" b="1" dirty="0" smtClean="0">
                <a:solidFill>
                  <a:srgbClr val="376092"/>
                </a:solidFill>
              </a:rPr>
            </a:br>
            <a:r>
              <a:rPr lang="en-US" b="1" dirty="0" smtClean="0">
                <a:solidFill>
                  <a:srgbClr val="376092"/>
                </a:solidFill>
              </a:rPr>
              <a:t>Community Hospitals</a:t>
            </a:r>
            <a:endParaRPr lang="en-US" b="1" dirty="0">
              <a:solidFill>
                <a:srgbClr val="376092"/>
              </a:solidFill>
            </a:endParaRPr>
          </a:p>
        </p:txBody>
      </p:sp>
      <p:sp>
        <p:nvSpPr>
          <p:cNvPr id="3" name="Content Placeholder 2"/>
          <p:cNvSpPr>
            <a:spLocks noGrp="1"/>
          </p:cNvSpPr>
          <p:nvPr>
            <p:ph idx="1"/>
          </p:nvPr>
        </p:nvSpPr>
        <p:spPr>
          <a:xfrm>
            <a:off x="609600" y="3012623"/>
            <a:ext cx="10756208" cy="2714795"/>
          </a:xfrm>
        </p:spPr>
        <p:txBody>
          <a:bodyPr>
            <a:normAutofit fontScale="92500"/>
          </a:bodyPr>
          <a:lstStyle/>
          <a:p>
            <a:r>
              <a:rPr lang="en-US" dirty="0" smtClean="0">
                <a:solidFill>
                  <a:srgbClr val="376092"/>
                </a:solidFill>
              </a:rPr>
              <a:t>IFIC Scotland Special Interest Group Intermediate Care will host the network in partnership with Community </a:t>
            </a:r>
            <a:r>
              <a:rPr lang="en-US" dirty="0">
                <a:solidFill>
                  <a:srgbClr val="376092"/>
                </a:solidFill>
              </a:rPr>
              <a:t>Hospitals Association  </a:t>
            </a:r>
            <a:r>
              <a:rPr lang="en-US" sz="1600" dirty="0">
                <a:solidFill>
                  <a:srgbClr val="376092"/>
                </a:solidFill>
              </a:rPr>
              <a:t>https://</a:t>
            </a:r>
            <a:r>
              <a:rPr lang="en-US" sz="1600" dirty="0" err="1">
                <a:solidFill>
                  <a:srgbClr val="376092"/>
                </a:solidFill>
              </a:rPr>
              <a:t>integratedcarefoundation.org</a:t>
            </a:r>
            <a:r>
              <a:rPr lang="en-US" sz="1600" dirty="0">
                <a:solidFill>
                  <a:srgbClr val="376092"/>
                </a:solidFill>
              </a:rPr>
              <a:t>/</a:t>
            </a:r>
            <a:r>
              <a:rPr lang="en-US" sz="1600" dirty="0" err="1">
                <a:solidFill>
                  <a:srgbClr val="376092"/>
                </a:solidFill>
              </a:rPr>
              <a:t>sig_groups</a:t>
            </a:r>
            <a:r>
              <a:rPr lang="en-US" sz="1600" dirty="0">
                <a:solidFill>
                  <a:srgbClr val="376092"/>
                </a:solidFill>
              </a:rPr>
              <a:t>/intermediate-care</a:t>
            </a:r>
            <a:endParaRPr lang="en-US" sz="1600" dirty="0" smtClean="0">
              <a:solidFill>
                <a:srgbClr val="376092"/>
              </a:solidFill>
            </a:endParaRPr>
          </a:p>
          <a:p>
            <a:r>
              <a:rPr lang="en-US" dirty="0" smtClean="0">
                <a:solidFill>
                  <a:srgbClr val="376092"/>
                </a:solidFill>
              </a:rPr>
              <a:t>First Webinar had 263 people registered from 31 </a:t>
            </a:r>
            <a:r>
              <a:rPr lang="en-US" dirty="0" smtClean="0">
                <a:solidFill>
                  <a:srgbClr val="376092"/>
                </a:solidFill>
              </a:rPr>
              <a:t>countries </a:t>
            </a:r>
            <a:r>
              <a:rPr lang="en-GB" sz="2600" dirty="0">
                <a:solidFill>
                  <a:srgbClr val="376092"/>
                </a:solidFill>
                <a:cs typeface="Georgia"/>
              </a:rPr>
              <a:t>Community Hospitals - Integrated Care </a:t>
            </a:r>
            <a:r>
              <a:rPr lang="en-GB" sz="2600" dirty="0" smtClean="0">
                <a:solidFill>
                  <a:srgbClr val="376092"/>
                </a:solidFill>
                <a:cs typeface="Georgia"/>
              </a:rPr>
              <a:t>Matters Webinar </a:t>
            </a:r>
            <a:r>
              <a:rPr lang="en-GB" sz="2600" dirty="0">
                <a:solidFill>
                  <a:srgbClr val="376092"/>
                </a:solidFill>
                <a:cs typeface="Georgia"/>
              </a:rPr>
              <a:t>Series 9 : Care at Home</a:t>
            </a:r>
          </a:p>
          <a:p>
            <a:pPr marL="0" indent="0">
              <a:buNone/>
            </a:pPr>
            <a:r>
              <a:rPr lang="en-GB" sz="1600" dirty="0" smtClean="0">
                <a:solidFill>
                  <a:srgbClr val="376092"/>
                </a:solidFill>
                <a:cs typeface="Georgia"/>
              </a:rPr>
              <a:t>	</a:t>
            </a:r>
            <a:r>
              <a:rPr lang="en-GB" sz="1600" dirty="0" smtClean="0">
                <a:solidFill>
                  <a:srgbClr val="376092"/>
                </a:solidFill>
                <a:cs typeface="Georgia"/>
                <a:hlinkClick r:id="rId2"/>
              </a:rPr>
              <a:t>https</a:t>
            </a:r>
            <a:r>
              <a:rPr lang="en-GB" sz="1600" dirty="0">
                <a:solidFill>
                  <a:srgbClr val="376092"/>
                </a:solidFill>
                <a:cs typeface="Georgia"/>
                <a:hlinkClick r:id="rId2"/>
              </a:rPr>
              <a:t>://integratedcarefoundation.org/events/community-hospitals-webinars-series-9-care-at-</a:t>
            </a:r>
            <a:r>
              <a:rPr lang="en-GB" sz="1600" dirty="0" smtClean="0">
                <a:solidFill>
                  <a:srgbClr val="376092"/>
                </a:solidFill>
                <a:cs typeface="Georgia"/>
                <a:hlinkClick r:id="rId2"/>
              </a:rPr>
              <a:t>home</a:t>
            </a:r>
            <a:endParaRPr lang="en-GB" sz="1600" dirty="0" smtClean="0">
              <a:solidFill>
                <a:srgbClr val="376092"/>
              </a:solidFill>
              <a:cs typeface="Georgia"/>
            </a:endParaRPr>
          </a:p>
          <a:p>
            <a:pPr marL="0" indent="0">
              <a:buNone/>
            </a:pPr>
            <a:endParaRPr lang="en-GB" sz="1600" dirty="0">
              <a:solidFill>
                <a:srgbClr val="376092"/>
              </a:solidFill>
              <a:cs typeface="Georgia"/>
            </a:endParaRPr>
          </a:p>
          <a:p>
            <a:pPr marL="0" indent="0">
              <a:buNone/>
            </a:pPr>
            <a:endParaRPr lang="en-GB" sz="1600" dirty="0">
              <a:solidFill>
                <a:srgbClr val="376092"/>
              </a:solidFill>
              <a:cs typeface="Georgia"/>
            </a:endParaRPr>
          </a:p>
          <a:p>
            <a:pPr marL="0" indent="0">
              <a:buNone/>
            </a:pPr>
            <a:endParaRPr lang="en-US" dirty="0" smtClean="0">
              <a:solidFill>
                <a:srgbClr val="376092"/>
              </a:solidFill>
            </a:endParaRPr>
          </a:p>
          <a:p>
            <a:endParaRPr lang="en-US" dirty="0" smtClean="0">
              <a:solidFill>
                <a:srgbClr val="376092"/>
              </a:solidFill>
            </a:endParaRPr>
          </a:p>
          <a:p>
            <a:endParaRPr lang="en-US" dirty="0" smtClean="0">
              <a:solidFill>
                <a:srgbClr val="376092"/>
              </a:solidFill>
            </a:endParaRPr>
          </a:p>
          <a:p>
            <a:endParaRPr lang="en-US" dirty="0">
              <a:solidFill>
                <a:srgbClr val="376092"/>
              </a:solidFill>
            </a:endParaRPr>
          </a:p>
        </p:txBody>
      </p:sp>
      <p:pic>
        <p:nvPicPr>
          <p:cNvPr id="5" name="Picture 4"/>
          <p:cNvPicPr>
            <a:picLocks noChangeAspect="1"/>
          </p:cNvPicPr>
          <p:nvPr/>
        </p:nvPicPr>
        <p:blipFill>
          <a:blip r:embed="rId3"/>
          <a:stretch>
            <a:fillRect/>
          </a:stretch>
        </p:blipFill>
        <p:spPr>
          <a:xfrm>
            <a:off x="0" y="0"/>
            <a:ext cx="4299438" cy="1571949"/>
          </a:xfrm>
          <a:prstGeom prst="rect">
            <a:avLst/>
          </a:prstGeom>
        </p:spPr>
      </p:pic>
      <p:pic>
        <p:nvPicPr>
          <p:cNvPr id="6" name="Picture 5" descr="Logo&#10;&#10;Description automatically generated"/>
          <p:cNvPicPr/>
          <p:nvPr/>
        </p:nvPicPr>
        <p:blipFill rotWithShape="1">
          <a:blip r:embed="rId4" cstate="print">
            <a:extLst>
              <a:ext uri="{28A0092B-C50C-407E-A947-70E740481C1C}">
                <a14:useLocalDpi xmlns:a14="http://schemas.microsoft.com/office/drawing/2010/main"/>
              </a:ext>
            </a:extLst>
          </a:blip>
          <a:srcRect/>
          <a:stretch/>
        </p:blipFill>
        <p:spPr bwMode="auto">
          <a:xfrm>
            <a:off x="9081739" y="0"/>
            <a:ext cx="3255092" cy="1888196"/>
          </a:xfrm>
          <a:prstGeom prst="rect">
            <a:avLst/>
          </a:prstGeom>
          <a:ln>
            <a:noFill/>
          </a:ln>
          <a:extLst>
            <a:ext uri="{53640926-AAD7-44d8-BBD7-CCE9431645EC}">
              <a14:shadowObscured xmlns:a14="http://schemas.microsoft.com/office/drawing/2010/main"/>
            </a:ext>
          </a:extLst>
        </p:spPr>
      </p:pic>
      <p:sp>
        <p:nvSpPr>
          <p:cNvPr id="7" name="Rounded Rectangular Callout 6"/>
          <p:cNvSpPr/>
          <p:nvPr/>
        </p:nvSpPr>
        <p:spPr>
          <a:xfrm>
            <a:off x="9133470" y="5286848"/>
            <a:ext cx="2993730" cy="1127342"/>
          </a:xfrm>
          <a:prstGeom prst="wedgeRoundRectCallout">
            <a:avLst>
              <a:gd name="adj1" fmla="val -73512"/>
              <a:gd name="adj2" fmla="val 7828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tx2">
                    <a:lumMod val="75000"/>
                  </a:schemeClr>
                </a:solidFill>
              </a:rPr>
              <a:t>This is a perfect model for patient </a:t>
            </a:r>
            <a:r>
              <a:rPr lang="en-US" b="1" dirty="0" err="1">
                <a:solidFill>
                  <a:schemeClr val="tx2">
                    <a:lumMod val="75000"/>
                  </a:schemeClr>
                </a:solidFill>
              </a:rPr>
              <a:t>centred</a:t>
            </a:r>
            <a:r>
              <a:rPr lang="en-US" b="1" dirty="0">
                <a:solidFill>
                  <a:schemeClr val="tx2">
                    <a:lumMod val="75000"/>
                  </a:schemeClr>
                </a:solidFill>
              </a:rPr>
              <a:t> hands-on care and should be promoted</a:t>
            </a:r>
            <a:endParaRPr lang="en-US" b="1" dirty="0">
              <a:solidFill>
                <a:schemeClr val="tx2">
                  <a:lumMod val="75000"/>
                </a:schemeClr>
              </a:solidFill>
            </a:endParaRPr>
          </a:p>
        </p:txBody>
      </p:sp>
    </p:spTree>
    <p:extLst>
      <p:ext uri="{BB962C8B-B14F-4D97-AF65-F5344CB8AC3E}">
        <p14:creationId xmlns:p14="http://schemas.microsoft.com/office/powerpoint/2010/main" val="170400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85" y="1655296"/>
            <a:ext cx="11289011" cy="5078313"/>
          </a:xfrm>
          <a:prstGeom prst="rect">
            <a:avLst/>
          </a:prstGeom>
          <a:noFill/>
        </p:spPr>
        <p:txBody>
          <a:bodyPr wrap="square" rtlCol="0">
            <a:spAutoFit/>
          </a:bodyPr>
          <a:lstStyle/>
          <a:p>
            <a:endParaRPr lang="en-US" sz="2400" b="1" dirty="0">
              <a:solidFill>
                <a:srgbClr val="376092"/>
              </a:solidFill>
              <a:latin typeface="Georgia"/>
              <a:cs typeface="Georgia"/>
            </a:endParaRPr>
          </a:p>
          <a:p>
            <a:pPr marL="342900" indent="-342900">
              <a:buFont typeface="Wingdings" charset="2"/>
              <a:buChar char="Ø"/>
            </a:pPr>
            <a:r>
              <a:rPr lang="en-US" sz="2800" b="1" dirty="0">
                <a:solidFill>
                  <a:srgbClr val="376092"/>
                </a:solidFill>
                <a:latin typeface="Georgia"/>
                <a:cs typeface="Georgia"/>
              </a:rPr>
              <a:t> 500 Community Hospitals in the </a:t>
            </a:r>
            <a:r>
              <a:rPr lang="en-US" sz="2800" b="1" dirty="0" smtClean="0">
                <a:solidFill>
                  <a:srgbClr val="376092"/>
                </a:solidFill>
                <a:latin typeface="Georgia"/>
                <a:cs typeface="Georgia"/>
              </a:rPr>
              <a:t>UK</a:t>
            </a:r>
          </a:p>
          <a:p>
            <a:pPr marL="342900" indent="-342900">
              <a:buFont typeface="Wingdings" charset="2"/>
              <a:buChar char="Ø"/>
            </a:pPr>
            <a:endParaRPr lang="en-US" sz="2800" b="1" dirty="0" smtClean="0">
              <a:solidFill>
                <a:srgbClr val="376092"/>
              </a:solidFill>
              <a:latin typeface="Georgia"/>
              <a:cs typeface="Georgia"/>
            </a:endParaRPr>
          </a:p>
          <a:p>
            <a:pPr marL="342900" indent="-342900">
              <a:buFont typeface="Wingdings" charset="2"/>
              <a:buChar char="Ø"/>
            </a:pPr>
            <a:r>
              <a:rPr lang="en-US" sz="2800" b="1" dirty="0" smtClean="0">
                <a:solidFill>
                  <a:srgbClr val="376092"/>
                </a:solidFill>
                <a:latin typeface="Georgia"/>
                <a:cs typeface="Georgia"/>
              </a:rPr>
              <a:t>Members </a:t>
            </a:r>
            <a:r>
              <a:rPr lang="en-US" sz="2800" b="1" dirty="0">
                <a:solidFill>
                  <a:srgbClr val="376092"/>
                </a:solidFill>
                <a:latin typeface="Georgia"/>
                <a:cs typeface="Georgia"/>
              </a:rPr>
              <a:t>in UK &amp; Internationally</a:t>
            </a:r>
          </a:p>
          <a:p>
            <a:endParaRPr lang="en-US" sz="2800" b="1" dirty="0">
              <a:solidFill>
                <a:srgbClr val="376092"/>
              </a:solidFill>
              <a:latin typeface="Georgia"/>
              <a:cs typeface="Georgia"/>
            </a:endParaRPr>
          </a:p>
          <a:p>
            <a:pPr marL="342900" indent="-342900">
              <a:buFont typeface="Wingdings" charset="2"/>
              <a:buChar char="Ø"/>
            </a:pPr>
            <a:r>
              <a:rPr lang="en-US" sz="2800" b="1" dirty="0" smtClean="0">
                <a:solidFill>
                  <a:srgbClr val="376092"/>
                </a:solidFill>
                <a:latin typeface="Georgia"/>
                <a:cs typeface="Georgia"/>
              </a:rPr>
              <a:t>18 </a:t>
            </a:r>
            <a:r>
              <a:rPr lang="en-US" sz="2800" b="1" dirty="0">
                <a:solidFill>
                  <a:srgbClr val="376092"/>
                </a:solidFill>
                <a:latin typeface="Georgia"/>
                <a:cs typeface="Georgia"/>
              </a:rPr>
              <a:t>Committee Members </a:t>
            </a:r>
          </a:p>
          <a:p>
            <a:endParaRPr lang="en-US" sz="2800" b="1" dirty="0">
              <a:solidFill>
                <a:srgbClr val="376092"/>
              </a:solidFill>
              <a:latin typeface="Georgia"/>
              <a:cs typeface="Georgia"/>
            </a:endParaRPr>
          </a:p>
          <a:p>
            <a:pPr marL="342900" indent="-342900">
              <a:buFont typeface="Wingdings" charset="2"/>
              <a:buChar char="Ø"/>
            </a:pPr>
            <a:r>
              <a:rPr lang="en-US" sz="2800" b="1" dirty="0" smtClean="0">
                <a:solidFill>
                  <a:srgbClr val="376092"/>
                </a:solidFill>
                <a:latin typeface="Georgia"/>
                <a:cs typeface="Georgia"/>
              </a:rPr>
              <a:t>150 </a:t>
            </a:r>
            <a:r>
              <a:rPr lang="en-US" sz="2800" b="1" dirty="0">
                <a:solidFill>
                  <a:srgbClr val="376092"/>
                </a:solidFill>
                <a:latin typeface="Georgia"/>
                <a:cs typeface="Georgia"/>
              </a:rPr>
              <a:t>CHA </a:t>
            </a:r>
            <a:r>
              <a:rPr lang="en-US" sz="2800" b="1" dirty="0" smtClean="0">
                <a:solidFill>
                  <a:srgbClr val="376092"/>
                </a:solidFill>
                <a:latin typeface="Georgia"/>
                <a:cs typeface="Georgia"/>
              </a:rPr>
              <a:t>Innovation and Best Practice Awards in 22 years </a:t>
            </a:r>
          </a:p>
          <a:p>
            <a:pPr marL="342900" indent="-342900">
              <a:buFont typeface="Wingdings" charset="2"/>
              <a:buChar char="Ø"/>
            </a:pPr>
            <a:endParaRPr lang="en-US" sz="2800" b="1" dirty="0" smtClean="0">
              <a:solidFill>
                <a:srgbClr val="376092"/>
              </a:solidFill>
              <a:latin typeface="Georgia"/>
              <a:cs typeface="Georgia"/>
            </a:endParaRPr>
          </a:p>
          <a:p>
            <a:pPr marL="342900" indent="-342900">
              <a:buFont typeface="Wingdings" charset="2"/>
              <a:buChar char="Ø"/>
            </a:pPr>
            <a:r>
              <a:rPr lang="en-US" sz="2800" b="1" dirty="0" smtClean="0">
                <a:solidFill>
                  <a:srgbClr val="376092"/>
                </a:solidFill>
                <a:latin typeface="Georgia"/>
                <a:cs typeface="Georgia"/>
              </a:rPr>
              <a:t>55 </a:t>
            </a:r>
            <a:r>
              <a:rPr lang="en-US" sz="2800" b="1" dirty="0">
                <a:solidFill>
                  <a:srgbClr val="376092"/>
                </a:solidFill>
                <a:latin typeface="Georgia"/>
                <a:cs typeface="Georgia"/>
              </a:rPr>
              <a:t>Years of the CHA</a:t>
            </a:r>
          </a:p>
          <a:p>
            <a:pPr marL="342900" indent="-342900">
              <a:buFont typeface="Wingdings" charset="2"/>
              <a:buChar char="Ø"/>
            </a:pPr>
            <a:endParaRPr lang="en-US" sz="2400" b="1" dirty="0">
              <a:solidFill>
                <a:srgbClr val="376092"/>
              </a:solidFill>
              <a:latin typeface="Georgia"/>
              <a:cs typeface="Georgia"/>
            </a:endParaRPr>
          </a:p>
          <a:p>
            <a:endParaRPr lang="en-US" sz="2400" b="1" dirty="0">
              <a:solidFill>
                <a:srgbClr val="376092"/>
              </a:solidFill>
              <a:latin typeface="Georgia"/>
              <a:cs typeface="Georgia"/>
            </a:endParaRPr>
          </a:p>
        </p:txBody>
      </p:sp>
      <p:pic>
        <p:nvPicPr>
          <p:cNvPr id="12" name="Picture 11" descr="Logo&#10;&#10;Description automatically generated"/>
          <p:cNvPicPr/>
          <p:nvPr/>
        </p:nvPicPr>
        <p:blipFill rotWithShape="1">
          <a:blip r:embed="rId3" cstate="print">
            <a:extLst>
              <a:ext uri="{28A0092B-C50C-407E-A947-70E740481C1C}">
                <a14:useLocalDpi xmlns:a14="http://schemas.microsoft.com/office/drawing/2010/main"/>
              </a:ext>
            </a:extLst>
          </a:blip>
          <a:srcRect/>
          <a:stretch/>
        </p:blipFill>
        <p:spPr bwMode="auto">
          <a:xfrm>
            <a:off x="9185085" y="0"/>
            <a:ext cx="3255092" cy="1888196"/>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256839" y="248787"/>
            <a:ext cx="7279197" cy="584776"/>
          </a:xfrm>
          <a:prstGeom prst="rect">
            <a:avLst/>
          </a:prstGeom>
          <a:noFill/>
        </p:spPr>
        <p:txBody>
          <a:bodyPr wrap="square" rtlCol="0">
            <a:spAutoFit/>
          </a:bodyPr>
          <a:lstStyle/>
          <a:p>
            <a:pPr algn="ctr"/>
            <a:r>
              <a:rPr lang="en-US" sz="3200" b="1" dirty="0" smtClean="0">
                <a:solidFill>
                  <a:srgbClr val="376092"/>
                </a:solidFill>
                <a:latin typeface="Georgia"/>
                <a:cs typeface="Georgia"/>
              </a:rPr>
              <a:t>An Overview of CHA</a:t>
            </a:r>
          </a:p>
        </p:txBody>
      </p:sp>
    </p:spTree>
    <p:extLst>
      <p:ext uri="{BB962C8B-B14F-4D97-AF65-F5344CB8AC3E}">
        <p14:creationId xmlns:p14="http://schemas.microsoft.com/office/powerpoint/2010/main" val="41923999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ounded Rectangle 5"/>
          <p:cNvSpPr/>
          <p:nvPr/>
        </p:nvSpPr>
        <p:spPr>
          <a:xfrm>
            <a:off x="8850074" y="2494886"/>
            <a:ext cx="2698676" cy="160635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rgbClr val="376092"/>
              </a:solidFill>
              <a:latin typeface="Georgia"/>
              <a:cs typeface="Georgia"/>
            </a:endParaRPr>
          </a:p>
          <a:p>
            <a:pPr algn="ctr"/>
            <a:r>
              <a:rPr lang="en-US" sz="2400" b="1" dirty="0" smtClean="0">
                <a:solidFill>
                  <a:srgbClr val="376092"/>
                </a:solidFill>
                <a:latin typeface="Georgia"/>
                <a:cs typeface="Georgia"/>
              </a:rPr>
              <a:t>Research</a:t>
            </a:r>
            <a:endParaRPr lang="en-US" sz="2400" b="1" dirty="0">
              <a:solidFill>
                <a:srgbClr val="376092"/>
              </a:solidFill>
              <a:latin typeface="Georgia"/>
              <a:cs typeface="Georgia"/>
            </a:endParaRPr>
          </a:p>
          <a:p>
            <a:pPr algn="ctr"/>
            <a:endParaRPr lang="en-US" sz="2400" dirty="0">
              <a:solidFill>
                <a:srgbClr val="376092"/>
              </a:solidFill>
              <a:latin typeface="Georgia"/>
              <a:cs typeface="Georgia"/>
            </a:endParaRPr>
          </a:p>
          <a:p>
            <a:pPr algn="ctr"/>
            <a:endParaRPr lang="en-US" sz="2400" dirty="0">
              <a:solidFill>
                <a:srgbClr val="376092"/>
              </a:solidFill>
              <a:latin typeface="Georgia"/>
              <a:cs typeface="Georgia"/>
            </a:endParaRPr>
          </a:p>
        </p:txBody>
      </p:sp>
      <p:sp>
        <p:nvSpPr>
          <p:cNvPr id="7" name="Rounded Rectangle 6"/>
          <p:cNvSpPr/>
          <p:nvPr/>
        </p:nvSpPr>
        <p:spPr>
          <a:xfrm>
            <a:off x="330721" y="2426746"/>
            <a:ext cx="2773706" cy="15554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376092"/>
                </a:solidFill>
                <a:latin typeface="Georgia"/>
                <a:cs typeface="Georgia"/>
              </a:rPr>
              <a:t>Quality Improvement</a:t>
            </a:r>
            <a:endParaRPr lang="en-US" sz="2400" b="1" dirty="0">
              <a:solidFill>
                <a:srgbClr val="376092"/>
              </a:solidFill>
              <a:latin typeface="Georgia"/>
              <a:cs typeface="Georgia"/>
            </a:endParaRPr>
          </a:p>
          <a:p>
            <a:pPr algn="ctr"/>
            <a:r>
              <a:rPr lang="en-US" sz="2400" dirty="0" smtClean="0">
                <a:solidFill>
                  <a:srgbClr val="376092"/>
                </a:solidFill>
                <a:latin typeface="Georgia"/>
                <a:cs typeface="Georgia"/>
              </a:rPr>
              <a:t> </a:t>
            </a:r>
            <a:endParaRPr lang="en-US" sz="2400" dirty="0">
              <a:solidFill>
                <a:srgbClr val="376092"/>
              </a:solidFill>
              <a:latin typeface="Georgia"/>
              <a:cs typeface="Georgia"/>
            </a:endParaRPr>
          </a:p>
        </p:txBody>
      </p:sp>
      <p:sp>
        <p:nvSpPr>
          <p:cNvPr id="9" name="Rounded Rectangle 8"/>
          <p:cNvSpPr/>
          <p:nvPr/>
        </p:nvSpPr>
        <p:spPr>
          <a:xfrm>
            <a:off x="4590396" y="2483650"/>
            <a:ext cx="2711906" cy="1538210"/>
          </a:xfrm>
          <a:prstGeom prst="roundRect">
            <a:avLst/>
          </a:prstGeom>
          <a:solidFill>
            <a:srgbClr val="C3D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376092"/>
              </a:solidFill>
              <a:latin typeface="Georgia"/>
              <a:cs typeface="Georgia"/>
            </a:endParaRPr>
          </a:p>
          <a:p>
            <a:pPr algn="ctr"/>
            <a:r>
              <a:rPr lang="en-US" sz="2400" b="1" dirty="0" smtClean="0">
                <a:solidFill>
                  <a:srgbClr val="376092"/>
                </a:solidFill>
                <a:latin typeface="Georgia"/>
                <a:cs typeface="Georgia"/>
              </a:rPr>
              <a:t>Networking</a:t>
            </a:r>
            <a:endParaRPr lang="en-US" sz="2400" b="1" dirty="0">
              <a:solidFill>
                <a:srgbClr val="376092"/>
              </a:solidFill>
              <a:latin typeface="Georgia"/>
              <a:cs typeface="Georgia"/>
            </a:endParaRPr>
          </a:p>
          <a:p>
            <a:pPr algn="ctr"/>
            <a:endParaRPr lang="en-US" sz="2400" dirty="0">
              <a:solidFill>
                <a:srgbClr val="376092"/>
              </a:solidFill>
              <a:latin typeface="Georgia"/>
              <a:cs typeface="Georgia"/>
            </a:endParaRPr>
          </a:p>
          <a:p>
            <a:pPr algn="ctr"/>
            <a:endParaRPr lang="en-US" sz="2400" i="1" dirty="0">
              <a:solidFill>
                <a:srgbClr val="376092"/>
              </a:solidFill>
              <a:latin typeface="Georgia"/>
              <a:cs typeface="Georgia"/>
            </a:endParaRPr>
          </a:p>
        </p:txBody>
      </p:sp>
      <p:sp>
        <p:nvSpPr>
          <p:cNvPr id="11" name="TextBox 10"/>
          <p:cNvSpPr txBox="1"/>
          <p:nvPr/>
        </p:nvSpPr>
        <p:spPr>
          <a:xfrm>
            <a:off x="3995100" y="1550845"/>
            <a:ext cx="3995100" cy="584776"/>
          </a:xfrm>
          <a:prstGeom prst="rect">
            <a:avLst/>
          </a:prstGeom>
          <a:noFill/>
        </p:spPr>
        <p:txBody>
          <a:bodyPr wrap="square" rtlCol="0">
            <a:spAutoFit/>
          </a:bodyPr>
          <a:lstStyle/>
          <a:p>
            <a:pPr algn="ctr"/>
            <a:r>
              <a:rPr lang="en-US" sz="3200" b="1" dirty="0" smtClean="0">
                <a:solidFill>
                  <a:srgbClr val="376092"/>
                </a:solidFill>
                <a:latin typeface="Georgia"/>
                <a:cs typeface="Georgia"/>
              </a:rPr>
              <a:t>CHA Key Roles</a:t>
            </a:r>
            <a:endParaRPr lang="en-US" sz="3200" b="1" dirty="0">
              <a:solidFill>
                <a:srgbClr val="376092"/>
              </a:solidFill>
              <a:latin typeface="Georgia"/>
              <a:cs typeface="Georgia"/>
            </a:endParaRP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0246" y="142376"/>
            <a:ext cx="2963080" cy="1937160"/>
          </a:xfrm>
          <a:prstGeom prst="rect">
            <a:avLst/>
          </a:prstGeom>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955" y="4556724"/>
            <a:ext cx="2761876" cy="2071407"/>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916" y="224632"/>
            <a:ext cx="2904091" cy="1936061"/>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33384" y="4369694"/>
            <a:ext cx="1717394" cy="2289858"/>
          </a:xfrm>
          <a:prstGeom prst="rect">
            <a:avLst/>
          </a:prstGeom>
        </p:spPr>
      </p:pic>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31534" y="4596006"/>
            <a:ext cx="3214763" cy="1927916"/>
          </a:xfrm>
          <a:prstGeom prst="rect">
            <a:avLst/>
          </a:prstGeom>
        </p:spPr>
      </p:pic>
      <p:pic>
        <p:nvPicPr>
          <p:cNvPr id="14" name="Picture 13" descr="Logo&#10;&#10;Description automatically generated"/>
          <p:cNvPicPr/>
          <p:nvPr/>
        </p:nvPicPr>
        <p:blipFill rotWithShape="1">
          <a:blip r:embed="rId8" cstate="print">
            <a:extLst>
              <a:ext uri="{28A0092B-C50C-407E-A947-70E740481C1C}">
                <a14:useLocalDpi xmlns:a14="http://schemas.microsoft.com/office/drawing/2010/main"/>
              </a:ext>
            </a:extLst>
          </a:blip>
          <a:srcRect/>
          <a:stretch/>
        </p:blipFill>
        <p:spPr bwMode="auto">
          <a:xfrm>
            <a:off x="4838244" y="235693"/>
            <a:ext cx="1773257" cy="8074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98226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1045" y="325902"/>
            <a:ext cx="8946607" cy="584776"/>
          </a:xfrm>
          <a:prstGeom prst="rect">
            <a:avLst/>
          </a:prstGeom>
          <a:noFill/>
        </p:spPr>
        <p:txBody>
          <a:bodyPr wrap="square" rtlCol="0">
            <a:spAutoFit/>
          </a:bodyPr>
          <a:lstStyle/>
          <a:p>
            <a:pPr algn="ctr"/>
            <a:r>
              <a:rPr lang="en-US" sz="3200" b="1" dirty="0" smtClean="0">
                <a:solidFill>
                  <a:srgbClr val="376092"/>
                </a:solidFill>
                <a:latin typeface="Georgia"/>
                <a:cs typeface="Georgia"/>
              </a:rPr>
              <a:t>CHA Activities</a:t>
            </a:r>
            <a:endParaRPr lang="en-US" sz="3200" b="1" dirty="0">
              <a:solidFill>
                <a:srgbClr val="376092"/>
              </a:solidFill>
              <a:latin typeface="Georgia"/>
              <a:cs typeface="Georgia"/>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16" y="1898635"/>
            <a:ext cx="2305500" cy="1742956"/>
          </a:xfrm>
          <a:prstGeom prst="rect">
            <a:avLst/>
          </a:prstGeom>
        </p:spPr>
      </p:pic>
      <p:sp>
        <p:nvSpPr>
          <p:cNvPr id="6" name="TextBox 5"/>
          <p:cNvSpPr txBox="1"/>
          <p:nvPr/>
        </p:nvSpPr>
        <p:spPr>
          <a:xfrm>
            <a:off x="286668" y="1251896"/>
            <a:ext cx="2764906" cy="461665"/>
          </a:xfrm>
          <a:prstGeom prst="rect">
            <a:avLst/>
          </a:prstGeom>
          <a:noFill/>
        </p:spPr>
        <p:txBody>
          <a:bodyPr wrap="square" rtlCol="0">
            <a:spAutoFit/>
          </a:bodyPr>
          <a:lstStyle/>
          <a:p>
            <a:r>
              <a:rPr lang="en-US" sz="2400" b="1" dirty="0" smtClean="0">
                <a:solidFill>
                  <a:srgbClr val="376092"/>
                </a:solidFill>
                <a:latin typeface="Georgia"/>
                <a:cs typeface="Georgia"/>
              </a:rPr>
              <a:t>Conferences </a:t>
            </a:r>
            <a:endParaRPr lang="en-US" sz="2400" b="1" dirty="0">
              <a:solidFill>
                <a:srgbClr val="376092"/>
              </a:solidFill>
              <a:latin typeface="Georgia"/>
              <a:cs typeface="Georgia"/>
            </a:endParaRPr>
          </a:p>
        </p:txBody>
      </p:sp>
      <p:sp>
        <p:nvSpPr>
          <p:cNvPr id="8" name="TextBox 7"/>
          <p:cNvSpPr txBox="1"/>
          <p:nvPr/>
        </p:nvSpPr>
        <p:spPr>
          <a:xfrm>
            <a:off x="3712972" y="1253752"/>
            <a:ext cx="3012174" cy="461665"/>
          </a:xfrm>
          <a:prstGeom prst="rect">
            <a:avLst/>
          </a:prstGeom>
          <a:noFill/>
        </p:spPr>
        <p:txBody>
          <a:bodyPr wrap="square" rtlCol="0">
            <a:spAutoFit/>
          </a:bodyPr>
          <a:lstStyle/>
          <a:p>
            <a:r>
              <a:rPr lang="en-US" sz="2400" b="1" dirty="0" smtClean="0">
                <a:solidFill>
                  <a:srgbClr val="376092"/>
                </a:solidFill>
                <a:latin typeface="Georgia"/>
                <a:cs typeface="Georgia"/>
              </a:rPr>
              <a:t>Newsletters</a:t>
            </a:r>
            <a:endParaRPr lang="en-US" sz="2400" b="1" dirty="0">
              <a:solidFill>
                <a:srgbClr val="376092"/>
              </a:solidFill>
              <a:latin typeface="Georgia"/>
              <a:cs typeface="Georgia"/>
            </a:endParaRPr>
          </a:p>
        </p:txBody>
      </p:sp>
      <p:sp>
        <p:nvSpPr>
          <p:cNvPr id="10" name="TextBox 9"/>
          <p:cNvSpPr txBox="1"/>
          <p:nvPr/>
        </p:nvSpPr>
        <p:spPr>
          <a:xfrm>
            <a:off x="3566378" y="3880085"/>
            <a:ext cx="3180766" cy="461665"/>
          </a:xfrm>
          <a:prstGeom prst="rect">
            <a:avLst/>
          </a:prstGeom>
          <a:noFill/>
        </p:spPr>
        <p:txBody>
          <a:bodyPr wrap="square" rtlCol="0">
            <a:spAutoFit/>
          </a:bodyPr>
          <a:lstStyle/>
          <a:p>
            <a:r>
              <a:rPr lang="en-US" sz="2400" b="1" dirty="0" smtClean="0">
                <a:solidFill>
                  <a:srgbClr val="376092"/>
                </a:solidFill>
                <a:latin typeface="Georgia"/>
                <a:cs typeface="Georgia"/>
              </a:rPr>
              <a:t>Website</a:t>
            </a:r>
            <a:endParaRPr lang="en-US" sz="2400" b="1" dirty="0">
              <a:solidFill>
                <a:srgbClr val="376092"/>
              </a:solidFill>
              <a:latin typeface="Georgia"/>
              <a:cs typeface="Georgia"/>
            </a:endParaRPr>
          </a:p>
        </p:txBody>
      </p:sp>
      <p:sp>
        <p:nvSpPr>
          <p:cNvPr id="3" name="TextBox 2"/>
          <p:cNvSpPr txBox="1"/>
          <p:nvPr/>
        </p:nvSpPr>
        <p:spPr>
          <a:xfrm>
            <a:off x="4831677" y="6488668"/>
            <a:ext cx="7553432" cy="369332"/>
          </a:xfrm>
          <a:prstGeom prst="rect">
            <a:avLst/>
          </a:prstGeom>
          <a:noFill/>
        </p:spPr>
        <p:txBody>
          <a:bodyPr wrap="square" rtlCol="0">
            <a:spAutoFit/>
          </a:bodyPr>
          <a:lstStyle/>
          <a:p>
            <a:r>
              <a:rPr lang="en-US" b="1" dirty="0" smtClean="0">
                <a:solidFill>
                  <a:srgbClr val="376092"/>
                </a:solidFill>
                <a:latin typeface="Georgia"/>
                <a:cs typeface="Georgia"/>
              </a:rPr>
              <a:t>Also Twitter, </a:t>
            </a:r>
            <a:r>
              <a:rPr lang="en-US" b="1" dirty="0">
                <a:solidFill>
                  <a:srgbClr val="376092"/>
                </a:solidFill>
                <a:latin typeface="Georgia"/>
                <a:cs typeface="Georgia"/>
              </a:rPr>
              <a:t>F</a:t>
            </a:r>
            <a:r>
              <a:rPr lang="en-US" b="1" dirty="0" smtClean="0">
                <a:solidFill>
                  <a:srgbClr val="376092"/>
                </a:solidFill>
                <a:latin typeface="Georgia"/>
                <a:cs typeface="Georgia"/>
              </a:rPr>
              <a:t>acebook, </a:t>
            </a:r>
            <a:r>
              <a:rPr lang="en-US" b="1" dirty="0" err="1">
                <a:solidFill>
                  <a:srgbClr val="376092"/>
                </a:solidFill>
                <a:latin typeface="Georgia"/>
                <a:cs typeface="Georgia"/>
              </a:rPr>
              <a:t>L</a:t>
            </a:r>
            <a:r>
              <a:rPr lang="en-US" b="1" dirty="0" err="1" smtClean="0">
                <a:solidFill>
                  <a:srgbClr val="376092"/>
                </a:solidFill>
                <a:latin typeface="Georgia"/>
                <a:cs typeface="Georgia"/>
              </a:rPr>
              <a:t>inkedin</a:t>
            </a:r>
            <a:r>
              <a:rPr lang="en-US" b="1" dirty="0" smtClean="0">
                <a:solidFill>
                  <a:srgbClr val="376092"/>
                </a:solidFill>
                <a:latin typeface="Georgia"/>
                <a:cs typeface="Georgia"/>
              </a:rPr>
              <a:t> and other social media</a:t>
            </a:r>
            <a:endParaRPr lang="en-US" b="1" dirty="0">
              <a:solidFill>
                <a:srgbClr val="376092"/>
              </a:solidFill>
              <a:latin typeface="Georgia"/>
              <a:cs typeface="Georgia"/>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2545" y="4674569"/>
            <a:ext cx="3281782" cy="115231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36452" y="1859353"/>
            <a:ext cx="2466633" cy="1677434"/>
          </a:xfrm>
          <a:prstGeom prst="rect">
            <a:avLst/>
          </a:prstGeom>
        </p:spPr>
      </p:pic>
      <p:pic>
        <p:nvPicPr>
          <p:cNvPr id="11" name="image17.png"/>
          <p:cNvPicPr/>
          <p:nvPr/>
        </p:nvPicPr>
        <p:blipFill>
          <a:blip r:embed="rId6" cstate="print">
            <a:extLst>
              <a:ext uri="{28A0092B-C50C-407E-A947-70E740481C1C}">
                <a14:useLocalDpi xmlns:a14="http://schemas.microsoft.com/office/drawing/2010/main"/>
              </a:ext>
            </a:extLst>
          </a:blip>
          <a:srcRect/>
          <a:stretch>
            <a:fillRect/>
          </a:stretch>
        </p:blipFill>
        <p:spPr>
          <a:xfrm>
            <a:off x="341379" y="4030617"/>
            <a:ext cx="1570066" cy="2148840"/>
          </a:xfrm>
          <a:prstGeom prst="rect">
            <a:avLst/>
          </a:prstGeom>
          <a:ln/>
        </p:spPr>
      </p:pic>
      <p:sp>
        <p:nvSpPr>
          <p:cNvPr id="7" name="TextBox 6"/>
          <p:cNvSpPr txBox="1"/>
          <p:nvPr/>
        </p:nvSpPr>
        <p:spPr>
          <a:xfrm>
            <a:off x="7606498" y="1257027"/>
            <a:ext cx="4372755" cy="461665"/>
          </a:xfrm>
          <a:prstGeom prst="rect">
            <a:avLst/>
          </a:prstGeom>
          <a:noFill/>
        </p:spPr>
        <p:txBody>
          <a:bodyPr wrap="square" rtlCol="0">
            <a:spAutoFit/>
          </a:bodyPr>
          <a:lstStyle/>
          <a:p>
            <a:r>
              <a:rPr lang="en-US" sz="2400" b="1" dirty="0" smtClean="0">
                <a:solidFill>
                  <a:srgbClr val="376092"/>
                </a:solidFill>
                <a:latin typeface="Georgia"/>
                <a:cs typeface="Georgia"/>
              </a:rPr>
              <a:t>Online Discussion Groups</a:t>
            </a:r>
            <a:endParaRPr lang="en-US" sz="2400" b="1" dirty="0">
              <a:solidFill>
                <a:srgbClr val="376092"/>
              </a:solidFill>
              <a:latin typeface="Georgia"/>
              <a:cs typeface="Georgia"/>
            </a:endParaRPr>
          </a:p>
        </p:txBody>
      </p:sp>
      <p:pic>
        <p:nvPicPr>
          <p:cNvPr id="12" name="Picture 1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25445" y="1937916"/>
            <a:ext cx="3311128" cy="1026853"/>
          </a:xfrm>
          <a:prstGeom prst="rect">
            <a:avLst/>
          </a:prstGeom>
          <a:noFill/>
          <a:ln>
            <a:noFill/>
          </a:ln>
        </p:spPr>
      </p:pic>
      <p:sp>
        <p:nvSpPr>
          <p:cNvPr id="14" name="TextBox 13"/>
          <p:cNvSpPr txBox="1"/>
          <p:nvPr/>
        </p:nvSpPr>
        <p:spPr>
          <a:xfrm>
            <a:off x="6978079" y="3548483"/>
            <a:ext cx="5092819" cy="461665"/>
          </a:xfrm>
          <a:prstGeom prst="rect">
            <a:avLst/>
          </a:prstGeom>
          <a:noFill/>
        </p:spPr>
        <p:txBody>
          <a:bodyPr wrap="square" rtlCol="0">
            <a:spAutoFit/>
          </a:bodyPr>
          <a:lstStyle/>
          <a:p>
            <a:r>
              <a:rPr lang="en-US" sz="2400" b="1" dirty="0" smtClean="0">
                <a:solidFill>
                  <a:srgbClr val="376092"/>
                </a:solidFill>
                <a:latin typeface="Georgia"/>
                <a:cs typeface="Georgia"/>
              </a:rPr>
              <a:t>Visits to Community Hospitals</a:t>
            </a:r>
            <a:endParaRPr lang="en-US" sz="2400" b="1" dirty="0">
              <a:solidFill>
                <a:srgbClr val="376092"/>
              </a:solidFill>
              <a:latin typeface="Georgia"/>
              <a:cs typeface="Georgia"/>
            </a:endParaRPr>
          </a:p>
        </p:txBody>
      </p:sp>
      <p:pic>
        <p:nvPicPr>
          <p:cNvPr id="15" name="Picture 14"/>
          <p:cNvPicPr/>
          <p:nvPr/>
        </p:nvPicPr>
        <p:blipFill>
          <a:blip r:embed="rId8" cstate="print">
            <a:extLst>
              <a:ext uri="{28A0092B-C50C-407E-A947-70E740481C1C}">
                <a14:useLocalDpi xmlns:a14="http://schemas.microsoft.com/office/drawing/2010/main"/>
              </a:ext>
            </a:extLst>
          </a:blip>
          <a:srcRect/>
          <a:stretch>
            <a:fillRect/>
          </a:stretch>
        </p:blipFill>
        <p:spPr bwMode="auto">
          <a:xfrm>
            <a:off x="8344096" y="4124621"/>
            <a:ext cx="2784172" cy="1503415"/>
          </a:xfrm>
          <a:prstGeom prst="rect">
            <a:avLst/>
          </a:prstGeom>
          <a:noFill/>
          <a:ln>
            <a:noFill/>
          </a:ln>
        </p:spPr>
      </p:pic>
    </p:spTree>
    <p:extLst>
      <p:ext uri="{BB962C8B-B14F-4D97-AF65-F5344CB8AC3E}">
        <p14:creationId xmlns:p14="http://schemas.microsoft.com/office/powerpoint/2010/main" val="25608776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376092"/>
                </a:solidFill>
                <a:latin typeface="Georgia"/>
                <a:cs typeface="Georgia"/>
              </a:rPr>
              <a:t>Why have Community </a:t>
            </a:r>
            <a:r>
              <a:rPr lang="en-US" sz="3200" b="1" dirty="0">
                <a:solidFill>
                  <a:srgbClr val="376092"/>
                </a:solidFill>
                <a:latin typeface="Georgia"/>
                <a:cs typeface="Georgia"/>
              </a:rPr>
              <a:t>H</a:t>
            </a:r>
            <a:r>
              <a:rPr lang="en-US" sz="3200" b="1" dirty="0" smtClean="0">
                <a:solidFill>
                  <a:srgbClr val="376092"/>
                </a:solidFill>
                <a:latin typeface="Georgia"/>
                <a:cs typeface="Georgia"/>
              </a:rPr>
              <a:t>ospitals?</a:t>
            </a:r>
            <a:endParaRPr lang="en-US" sz="3200" b="1" dirty="0">
              <a:solidFill>
                <a:srgbClr val="376092"/>
              </a:solidFill>
              <a:latin typeface="Georgia"/>
              <a:cs typeface="Georgia"/>
            </a:endParaRPr>
          </a:p>
        </p:txBody>
      </p:sp>
      <p:sp>
        <p:nvSpPr>
          <p:cNvPr id="3" name="Content Placeholder 2"/>
          <p:cNvSpPr>
            <a:spLocks noGrp="1"/>
          </p:cNvSpPr>
          <p:nvPr>
            <p:ph idx="1"/>
          </p:nvPr>
        </p:nvSpPr>
        <p:spPr>
          <a:xfrm>
            <a:off x="635784" y="2425126"/>
            <a:ext cx="10859063" cy="3467190"/>
          </a:xfrm>
        </p:spPr>
        <p:txBody>
          <a:bodyPr>
            <a:normAutofit fontScale="92500" lnSpcReduction="10000"/>
          </a:bodyPr>
          <a:lstStyle/>
          <a:p>
            <a:r>
              <a:rPr lang="en-US" sz="2800" b="1" dirty="0" smtClean="0">
                <a:solidFill>
                  <a:srgbClr val="376092"/>
                </a:solidFill>
                <a:latin typeface="Georgia"/>
                <a:cs typeface="Georgia"/>
              </a:rPr>
              <a:t>Local access to </a:t>
            </a:r>
            <a:r>
              <a:rPr lang="en-US" sz="2800" b="1" dirty="0" smtClean="0">
                <a:solidFill>
                  <a:srgbClr val="376092"/>
                </a:solidFill>
                <a:latin typeface="Georgia"/>
                <a:cs typeface="Georgia"/>
              </a:rPr>
              <a:t>services</a:t>
            </a:r>
          </a:p>
          <a:p>
            <a:r>
              <a:rPr lang="en-US" sz="2800" b="1" dirty="0" smtClean="0">
                <a:solidFill>
                  <a:srgbClr val="376092"/>
                </a:solidFill>
                <a:latin typeface="Georgia"/>
                <a:cs typeface="Georgia"/>
              </a:rPr>
              <a:t>Meeting needs in predominantly remote rural and coastal areas</a:t>
            </a:r>
            <a:endParaRPr lang="en-US" sz="2800" b="1" dirty="0" smtClean="0">
              <a:solidFill>
                <a:srgbClr val="376092"/>
              </a:solidFill>
              <a:latin typeface="Georgia"/>
              <a:cs typeface="Georgia"/>
            </a:endParaRPr>
          </a:p>
          <a:p>
            <a:r>
              <a:rPr lang="en-US" sz="2800" b="1" dirty="0" smtClean="0">
                <a:solidFill>
                  <a:srgbClr val="376092"/>
                </a:solidFill>
                <a:latin typeface="Georgia"/>
                <a:cs typeface="Georgia"/>
              </a:rPr>
              <a:t>Local facilities </a:t>
            </a:r>
          </a:p>
          <a:p>
            <a:r>
              <a:rPr lang="en-US" sz="2800" b="1" dirty="0" smtClean="0">
                <a:solidFill>
                  <a:srgbClr val="376092"/>
                </a:solidFill>
                <a:latin typeface="Georgia"/>
                <a:cs typeface="Georgia"/>
              </a:rPr>
              <a:t>Local staff </a:t>
            </a:r>
            <a:endParaRPr lang="en-US" sz="2800" dirty="0" smtClean="0">
              <a:latin typeface="Georgia"/>
              <a:cs typeface="Georgia"/>
            </a:endParaRPr>
          </a:p>
          <a:p>
            <a:r>
              <a:rPr lang="en-US" sz="2800" b="1" dirty="0" smtClean="0">
                <a:solidFill>
                  <a:srgbClr val="376092"/>
                </a:solidFill>
                <a:latin typeface="Georgia"/>
                <a:cs typeface="Georgia"/>
              </a:rPr>
              <a:t>Provide care not requiring a General Hospital</a:t>
            </a:r>
          </a:p>
          <a:p>
            <a:r>
              <a:rPr lang="en-US" sz="2800" b="1" dirty="0" smtClean="0">
                <a:solidFill>
                  <a:srgbClr val="376092"/>
                </a:solidFill>
                <a:latin typeface="Georgia"/>
                <a:cs typeface="Georgia"/>
              </a:rPr>
              <a:t>Service that is familiar and small in scale</a:t>
            </a:r>
          </a:p>
          <a:p>
            <a:r>
              <a:rPr lang="en-US" sz="2800" b="1" dirty="0" smtClean="0">
                <a:solidFill>
                  <a:srgbClr val="376092"/>
                </a:solidFill>
                <a:latin typeface="Georgia"/>
                <a:cs typeface="Georgia"/>
              </a:rPr>
              <a:t>A Centre for the whole community</a:t>
            </a:r>
          </a:p>
        </p:txBody>
      </p:sp>
      <p:pic>
        <p:nvPicPr>
          <p:cNvPr id="4" name="Picture 3" descr="Logo&#10;&#10;Description automatically generated"/>
          <p:cNvPicPr/>
          <p:nvPr/>
        </p:nvPicPr>
        <p:blipFill rotWithShape="1">
          <a:blip r:embed="rId3" cstate="print">
            <a:extLst>
              <a:ext uri="{28A0092B-C50C-407E-A947-70E740481C1C}">
                <a14:useLocalDpi xmlns:a14="http://schemas.microsoft.com/office/drawing/2010/main"/>
              </a:ext>
            </a:extLst>
          </a:blip>
          <a:srcRect/>
          <a:stretch/>
        </p:blipFill>
        <p:spPr bwMode="auto">
          <a:xfrm>
            <a:off x="9946105" y="0"/>
            <a:ext cx="2494072" cy="1457158"/>
          </a:xfrm>
          <a:prstGeom prst="rect">
            <a:avLst/>
          </a:prstGeom>
          <a:ln>
            <a:noFill/>
          </a:ln>
          <a:extLst>
            <a:ext uri="{53640926-AAD7-44d8-BBD7-CCE9431645EC}">
              <a14:shadowObscured xmlns:a14="http://schemas.microsoft.com/office/drawing/2010/main"/>
            </a:ext>
          </a:extLst>
        </p:spPr>
      </p:pic>
      <p:pic>
        <p:nvPicPr>
          <p:cNvPr id="5" name="Google Shape;103;p14" descr="A picture containing text, person, standing, posing&#10;&#10;Description automatically generated"/>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204704" y="4870704"/>
            <a:ext cx="1987296" cy="1987296"/>
          </a:xfrm>
          <a:prstGeom prst="rect">
            <a:avLst/>
          </a:prstGeom>
          <a:noFill/>
          <a:ln>
            <a:noFill/>
          </a:ln>
        </p:spPr>
      </p:pic>
    </p:spTree>
    <p:extLst>
      <p:ext uri="{BB962C8B-B14F-4D97-AF65-F5344CB8AC3E}">
        <p14:creationId xmlns:p14="http://schemas.microsoft.com/office/powerpoint/2010/main" val="28413583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98" y="287733"/>
            <a:ext cx="10972800" cy="1143000"/>
          </a:xfrm>
        </p:spPr>
        <p:txBody>
          <a:bodyPr>
            <a:normAutofit/>
          </a:bodyPr>
          <a:lstStyle/>
          <a:p>
            <a:r>
              <a:rPr lang="en-US" sz="3200" b="1" dirty="0" smtClean="0">
                <a:solidFill>
                  <a:srgbClr val="376092"/>
                </a:solidFill>
                <a:latin typeface="Georgia"/>
                <a:cs typeface="Georgia"/>
              </a:rPr>
              <a:t>A Typical Community Hospital</a:t>
            </a:r>
            <a:endParaRPr lang="en-US" sz="3200" b="1" dirty="0">
              <a:solidFill>
                <a:srgbClr val="376092"/>
              </a:solidFill>
              <a:latin typeface="Georgia"/>
              <a:cs typeface="Georgia"/>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02932892"/>
              </p:ext>
            </p:extLst>
          </p:nvPr>
        </p:nvGraphicFramePr>
        <p:xfrm>
          <a:off x="262541" y="2087658"/>
          <a:ext cx="5052844" cy="3035300"/>
        </p:xfrm>
        <a:graphic>
          <a:graphicData uri="http://schemas.openxmlformats.org/presentationml/2006/ole">
            <mc:AlternateContent xmlns:mc="http://schemas.openxmlformats.org/markup-compatibility/2006">
              <mc:Choice xmlns:v="urn:schemas-microsoft-com:vml" Requires="v">
                <p:oleObj spid="_x0000_s3288" name="Document" r:id="rId4" imgW="5270500" imgH="3035300" progId="Word.Document.12">
                  <p:embed/>
                </p:oleObj>
              </mc:Choice>
              <mc:Fallback>
                <p:oleObj name="Document" r:id="rId4" imgW="5270500" imgH="3035300" progId="Word.Document.12">
                  <p:embed/>
                  <p:pic>
                    <p:nvPicPr>
                      <p:cNvPr id="0" name=""/>
                      <p:cNvPicPr/>
                      <p:nvPr/>
                    </p:nvPicPr>
                    <p:blipFill>
                      <a:blip r:embed="rId5"/>
                      <a:stretch>
                        <a:fillRect/>
                      </a:stretch>
                    </p:blipFill>
                    <p:spPr>
                      <a:xfrm>
                        <a:off x="262541" y="2087658"/>
                        <a:ext cx="5052844" cy="3035300"/>
                      </a:xfrm>
                      <a:prstGeom prst="rect">
                        <a:avLst/>
                      </a:prstGeom>
                    </p:spPr>
                  </p:pic>
                </p:oleObj>
              </mc:Fallback>
            </mc:AlternateContent>
          </a:graphicData>
        </a:graphic>
      </p:graphicFrame>
      <p:sp>
        <p:nvSpPr>
          <p:cNvPr id="5" name="TextBox 4"/>
          <p:cNvSpPr txBox="1"/>
          <p:nvPr/>
        </p:nvSpPr>
        <p:spPr>
          <a:xfrm>
            <a:off x="301817" y="5257934"/>
            <a:ext cx="4273176" cy="338554"/>
          </a:xfrm>
          <a:prstGeom prst="rect">
            <a:avLst/>
          </a:prstGeom>
          <a:noFill/>
        </p:spPr>
        <p:txBody>
          <a:bodyPr wrap="square" rtlCol="0">
            <a:spAutoFit/>
          </a:bodyPr>
          <a:lstStyle/>
          <a:p>
            <a:r>
              <a:rPr lang="en-US" sz="1600" dirty="0" smtClean="0">
                <a:solidFill>
                  <a:srgbClr val="2E75B6"/>
                </a:solidFill>
              </a:rPr>
              <a:t>The Vale </a:t>
            </a:r>
            <a:r>
              <a:rPr lang="en-US" sz="1600" dirty="0">
                <a:solidFill>
                  <a:srgbClr val="2E75B6"/>
                </a:solidFill>
              </a:rPr>
              <a:t>Hospital, Gloucestershire, </a:t>
            </a:r>
            <a:r>
              <a:rPr lang="en-US" sz="1600" dirty="0">
                <a:solidFill>
                  <a:srgbClr val="2E75B6"/>
                </a:solidFill>
                <a:latin typeface="Georgia"/>
                <a:cs typeface="Georgia"/>
              </a:rPr>
              <a:t>England</a:t>
            </a:r>
          </a:p>
        </p:txBody>
      </p:sp>
      <p:sp>
        <p:nvSpPr>
          <p:cNvPr id="6" name="TextBox 5"/>
          <p:cNvSpPr txBox="1"/>
          <p:nvPr/>
        </p:nvSpPr>
        <p:spPr>
          <a:xfrm>
            <a:off x="5511766" y="2124067"/>
            <a:ext cx="6680234" cy="3816430"/>
          </a:xfrm>
          <a:prstGeom prst="rect">
            <a:avLst/>
          </a:prstGeom>
          <a:noFill/>
        </p:spPr>
        <p:txBody>
          <a:bodyPr wrap="square" rtlCol="0">
            <a:spAutoFit/>
          </a:bodyPr>
          <a:lstStyle/>
          <a:p>
            <a:endParaRPr lang="en-US" sz="2800" b="1" dirty="0">
              <a:solidFill>
                <a:srgbClr val="2E75B6"/>
              </a:solidFill>
              <a:latin typeface="Georgia"/>
              <a:cs typeface="Georgia"/>
            </a:endParaRPr>
          </a:p>
          <a:p>
            <a:pPr marL="457200" indent="-457200">
              <a:buFont typeface="Wingdings" charset="2"/>
              <a:buChar char="ü"/>
            </a:pPr>
            <a:r>
              <a:rPr lang="en-US" sz="2800" b="1" dirty="0" smtClean="0">
                <a:solidFill>
                  <a:srgbClr val="2E75B6"/>
                </a:solidFill>
                <a:latin typeface="Georgia"/>
                <a:cs typeface="Georgia"/>
              </a:rPr>
              <a:t>Small local hospital</a:t>
            </a:r>
          </a:p>
          <a:p>
            <a:pPr marL="457200" indent="-457200">
              <a:buFont typeface="Wingdings" charset="2"/>
              <a:buChar char="ü"/>
            </a:pPr>
            <a:r>
              <a:rPr lang="en-US" sz="2800" b="1" dirty="0" smtClean="0">
                <a:solidFill>
                  <a:srgbClr val="2E75B6"/>
                </a:solidFill>
                <a:latin typeface="Georgia"/>
                <a:cs typeface="Georgia"/>
              </a:rPr>
              <a:t>Rural</a:t>
            </a:r>
          </a:p>
          <a:p>
            <a:pPr marL="457200" indent="-457200">
              <a:buFont typeface="Wingdings" charset="2"/>
              <a:buChar char="ü"/>
            </a:pPr>
            <a:r>
              <a:rPr lang="en-US" sz="2800" b="1" dirty="0" smtClean="0">
                <a:solidFill>
                  <a:srgbClr val="2E75B6"/>
                </a:solidFill>
                <a:latin typeface="Georgia"/>
                <a:cs typeface="Georgia"/>
              </a:rPr>
              <a:t>Serving a local community</a:t>
            </a:r>
          </a:p>
          <a:p>
            <a:pPr marL="457200" indent="-457200">
              <a:buFont typeface="Wingdings" charset="2"/>
              <a:buChar char="ü"/>
            </a:pPr>
            <a:r>
              <a:rPr lang="en-US" sz="2800" b="1" dirty="0" smtClean="0">
                <a:solidFill>
                  <a:srgbClr val="2E75B6"/>
                </a:solidFill>
                <a:latin typeface="Georgia"/>
                <a:cs typeface="Georgia"/>
              </a:rPr>
              <a:t>Nurse-led</a:t>
            </a:r>
          </a:p>
          <a:p>
            <a:pPr marL="457200" indent="-457200">
              <a:buFont typeface="Wingdings" charset="2"/>
              <a:buChar char="ü"/>
            </a:pPr>
            <a:r>
              <a:rPr lang="en-US" sz="2800" b="1" dirty="0" smtClean="0">
                <a:solidFill>
                  <a:srgbClr val="2E75B6"/>
                </a:solidFill>
                <a:latin typeface="Georgia"/>
                <a:cs typeface="Georgia"/>
              </a:rPr>
              <a:t>Multi-disciplinary Teams</a:t>
            </a:r>
          </a:p>
          <a:p>
            <a:pPr marL="457200" indent="-457200">
              <a:buFont typeface="Wingdings" charset="2"/>
              <a:buChar char="ü"/>
            </a:pPr>
            <a:r>
              <a:rPr lang="en-US" sz="2800" b="1" dirty="0" smtClean="0">
                <a:solidFill>
                  <a:srgbClr val="2E75B6"/>
                </a:solidFill>
                <a:latin typeface="Georgia"/>
                <a:cs typeface="Georgia"/>
              </a:rPr>
              <a:t>Extended Primary Care </a:t>
            </a:r>
          </a:p>
          <a:p>
            <a:pPr marL="457200" indent="-457200">
              <a:buFont typeface="Wingdings" charset="2"/>
              <a:buChar char="ü"/>
            </a:pPr>
            <a:r>
              <a:rPr lang="en-US" sz="2800" b="1" dirty="0" smtClean="0">
                <a:solidFill>
                  <a:srgbClr val="2E75B6"/>
                </a:solidFill>
                <a:latin typeface="Georgia"/>
                <a:cs typeface="Georgia"/>
              </a:rPr>
              <a:t>Intermediate Care</a:t>
            </a:r>
          </a:p>
          <a:p>
            <a:endParaRPr lang="en-US" dirty="0">
              <a:latin typeface="Georgia"/>
              <a:cs typeface="Georgia"/>
            </a:endParaRPr>
          </a:p>
        </p:txBody>
      </p:sp>
      <p:pic>
        <p:nvPicPr>
          <p:cNvPr id="7" name="Picture 6" descr="Logo&#10;&#10;Description automatically generated"/>
          <p:cNvPicPr/>
          <p:nvPr/>
        </p:nvPicPr>
        <p:blipFill rotWithShape="1">
          <a:blip r:embed="rId6" cstate="print">
            <a:extLst>
              <a:ext uri="{28A0092B-C50C-407E-A947-70E740481C1C}">
                <a14:useLocalDpi xmlns:a14="http://schemas.microsoft.com/office/drawing/2010/main"/>
              </a:ext>
            </a:extLst>
          </a:blip>
          <a:srcRect/>
          <a:stretch/>
        </p:blipFill>
        <p:spPr bwMode="auto">
          <a:xfrm>
            <a:off x="9753600" y="14599"/>
            <a:ext cx="2438400" cy="15566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51201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376092"/>
                </a:solidFill>
              </a:rPr>
              <a:t>Role of Community Hospitals </a:t>
            </a:r>
            <a:r>
              <a:rPr lang="mr-IN" sz="3200" b="1" dirty="0" smtClean="0">
                <a:solidFill>
                  <a:srgbClr val="376092"/>
                </a:solidFill>
              </a:rPr>
              <a:t>–</a:t>
            </a:r>
            <a:r>
              <a:rPr lang="en-US" sz="3200" b="1" dirty="0" smtClean="0">
                <a:solidFill>
                  <a:srgbClr val="376092"/>
                </a:solidFill>
              </a:rPr>
              <a:t> Care Closer to Home</a:t>
            </a:r>
            <a:endParaRPr lang="en-US" sz="3200" b="1" dirty="0">
              <a:solidFill>
                <a:srgbClr val="376092"/>
              </a:solidFill>
            </a:endParaRPr>
          </a:p>
        </p:txBody>
      </p:sp>
      <p:sp>
        <p:nvSpPr>
          <p:cNvPr id="3" name="Content Placeholder 2"/>
          <p:cNvSpPr>
            <a:spLocks noGrp="1"/>
          </p:cNvSpPr>
          <p:nvPr>
            <p:ph idx="1"/>
          </p:nvPr>
        </p:nvSpPr>
        <p:spPr>
          <a:xfrm>
            <a:off x="609600" y="1600202"/>
            <a:ext cx="10972800" cy="3899292"/>
          </a:xfrm>
        </p:spPr>
        <p:txBody>
          <a:bodyPr>
            <a:normAutofit/>
          </a:bodyPr>
          <a:lstStyle/>
          <a:p>
            <a:pPr marL="0" indent="0">
              <a:buNone/>
            </a:pPr>
            <a:r>
              <a:rPr lang="en-US" sz="2800" b="1" dirty="0" smtClean="0">
                <a:solidFill>
                  <a:srgbClr val="376092"/>
                </a:solidFill>
              </a:rPr>
              <a:t>Intermediate care</a:t>
            </a:r>
          </a:p>
          <a:p>
            <a:pPr marL="0" indent="0">
              <a:buNone/>
            </a:pPr>
            <a:r>
              <a:rPr lang="en-US" sz="1800" dirty="0" smtClean="0">
                <a:solidFill>
                  <a:srgbClr val="376092"/>
                </a:solidFill>
              </a:rPr>
              <a:t>Acute and sub-acute care - avoiding an acute hospital admission avoidance and support post-acute discharge</a:t>
            </a:r>
          </a:p>
          <a:p>
            <a:pPr marL="0" indent="0">
              <a:buNone/>
            </a:pPr>
            <a:endParaRPr lang="en-US" sz="1800" dirty="0">
              <a:solidFill>
                <a:srgbClr val="376092"/>
              </a:solidFill>
            </a:endParaRPr>
          </a:p>
          <a:p>
            <a:pPr marL="0" indent="0">
              <a:buNone/>
            </a:pPr>
            <a:r>
              <a:rPr lang="en-US" sz="2800" b="1" dirty="0" smtClean="0">
                <a:solidFill>
                  <a:srgbClr val="376092"/>
                </a:solidFill>
              </a:rPr>
              <a:t>End of Life &amp; Palliative Care</a:t>
            </a:r>
          </a:p>
          <a:p>
            <a:pPr marL="0" indent="0">
              <a:buNone/>
            </a:pPr>
            <a:r>
              <a:rPr lang="en-US" sz="1800" dirty="0" smtClean="0">
                <a:solidFill>
                  <a:srgbClr val="376092"/>
                </a:solidFill>
              </a:rPr>
              <a:t>Providing a range of services </a:t>
            </a:r>
          </a:p>
          <a:p>
            <a:pPr marL="0" indent="0">
              <a:buNone/>
            </a:pPr>
            <a:endParaRPr lang="en-US" sz="1800" dirty="0" smtClean="0">
              <a:solidFill>
                <a:srgbClr val="376092"/>
              </a:solidFill>
            </a:endParaRPr>
          </a:p>
          <a:p>
            <a:pPr marL="0" indent="0">
              <a:buNone/>
            </a:pPr>
            <a:r>
              <a:rPr lang="en-US" sz="2800" b="1" dirty="0" smtClean="0">
                <a:solidFill>
                  <a:srgbClr val="376092"/>
                </a:solidFill>
              </a:rPr>
              <a:t>Rehabilitation</a:t>
            </a:r>
          </a:p>
          <a:p>
            <a:pPr marL="0" indent="0">
              <a:buNone/>
            </a:pPr>
            <a:r>
              <a:rPr lang="en-US" sz="1800" dirty="0" smtClean="0">
                <a:solidFill>
                  <a:srgbClr val="376092"/>
                </a:solidFill>
              </a:rPr>
              <a:t>Support patients to </a:t>
            </a:r>
            <a:r>
              <a:rPr lang="en-US" sz="1800" dirty="0" err="1" smtClean="0">
                <a:solidFill>
                  <a:srgbClr val="376092"/>
                </a:solidFill>
              </a:rPr>
              <a:t>optimise</a:t>
            </a:r>
            <a:r>
              <a:rPr lang="en-US" sz="1800" dirty="0" smtClean="0">
                <a:solidFill>
                  <a:srgbClr val="376092"/>
                </a:solidFill>
              </a:rPr>
              <a:t> independence and provide local discharge planning </a:t>
            </a:r>
            <a:endParaRPr lang="en-US" sz="1800" dirty="0">
              <a:solidFill>
                <a:srgbClr val="376092"/>
              </a:solidFill>
            </a:endParaRPr>
          </a:p>
          <a:p>
            <a:pPr marL="0" indent="0">
              <a:buNone/>
            </a:pPr>
            <a:r>
              <a:rPr lang="en-US" sz="2800" b="1" dirty="0" smtClean="0">
                <a:solidFill>
                  <a:srgbClr val="376092"/>
                </a:solidFill>
              </a:rPr>
              <a:t> </a:t>
            </a:r>
          </a:p>
          <a:p>
            <a:pPr marL="0" indent="0">
              <a:buNone/>
            </a:pPr>
            <a:endParaRPr lang="en-US" sz="2800" b="1" dirty="0">
              <a:solidFill>
                <a:srgbClr val="376092"/>
              </a:solidFill>
            </a:endParaRPr>
          </a:p>
        </p:txBody>
      </p:sp>
      <p:sp>
        <p:nvSpPr>
          <p:cNvPr id="5" name="Rectangle 4"/>
          <p:cNvSpPr/>
          <p:nvPr/>
        </p:nvSpPr>
        <p:spPr>
          <a:xfrm>
            <a:off x="327301" y="5900386"/>
            <a:ext cx="11586492" cy="738664"/>
          </a:xfrm>
          <a:prstGeom prst="rect">
            <a:avLst/>
          </a:prstGeom>
        </p:spPr>
        <p:txBody>
          <a:bodyPr wrap="square">
            <a:spAutoFit/>
          </a:bodyPr>
          <a:lstStyle/>
          <a:p>
            <a:r>
              <a:rPr lang="en-GB" sz="1400" dirty="0" err="1">
                <a:solidFill>
                  <a:srgbClr val="376092"/>
                </a:solidFill>
              </a:rPr>
              <a:t>Pitchforth</a:t>
            </a:r>
            <a:r>
              <a:rPr lang="en-GB" sz="1400" dirty="0">
                <a:solidFill>
                  <a:srgbClr val="376092"/>
                </a:solidFill>
              </a:rPr>
              <a:t> E, Nolte E, Corbett J, et al. Community hospitals and their services in the NHS: identifying transferable learning from international developments – scoping review, systematic review, country reports and case studies. Southampton (UK): NIHR Journals Library; 2017 Jun. </a:t>
            </a:r>
            <a:r>
              <a:rPr lang="en-GB" sz="1400" dirty="0" smtClean="0">
                <a:solidFill>
                  <a:srgbClr val="376092"/>
                </a:solidFill>
              </a:rPr>
              <a:t>(: </a:t>
            </a:r>
            <a:r>
              <a:rPr lang="en-GB" sz="1400" dirty="0">
                <a:solidFill>
                  <a:srgbClr val="376092"/>
                </a:solidFill>
              </a:rPr>
              <a:t>https://</a:t>
            </a:r>
            <a:r>
              <a:rPr lang="en-GB" sz="1400" dirty="0" err="1">
                <a:solidFill>
                  <a:srgbClr val="376092"/>
                </a:solidFill>
              </a:rPr>
              <a:t>www.ncbi.nlm.nih.gov</a:t>
            </a:r>
            <a:r>
              <a:rPr lang="en-GB" sz="1400" dirty="0">
                <a:solidFill>
                  <a:srgbClr val="376092"/>
                </a:solidFill>
              </a:rPr>
              <a:t>/books/NBK436700/</a:t>
            </a:r>
          </a:p>
        </p:txBody>
      </p:sp>
    </p:spTree>
    <p:extLst>
      <p:ext uri="{BB962C8B-B14F-4D97-AF65-F5344CB8AC3E}">
        <p14:creationId xmlns:p14="http://schemas.microsoft.com/office/powerpoint/2010/main" val="13587989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771" y="274638"/>
            <a:ext cx="10972800" cy="1143000"/>
          </a:xfrm>
        </p:spPr>
        <p:txBody>
          <a:bodyPr>
            <a:normAutofit/>
          </a:bodyPr>
          <a:lstStyle/>
          <a:p>
            <a:r>
              <a:rPr lang="en-US" sz="3200" b="1" dirty="0">
                <a:solidFill>
                  <a:srgbClr val="376092"/>
                </a:solidFill>
                <a:latin typeface="Georgia"/>
                <a:cs typeface="Georgia"/>
              </a:rPr>
              <a:t>S</a:t>
            </a:r>
            <a:r>
              <a:rPr lang="en-US" sz="3200" b="1" dirty="0" smtClean="0">
                <a:solidFill>
                  <a:srgbClr val="376092"/>
                </a:solidFill>
                <a:latin typeface="Georgia"/>
                <a:cs typeface="Georgia"/>
              </a:rPr>
              <a:t>ervices in community hospitals</a:t>
            </a:r>
            <a:endParaRPr lang="en-US" sz="3200" b="1" dirty="0">
              <a:solidFill>
                <a:srgbClr val="376092"/>
              </a:solidFill>
              <a:latin typeface="Georgia"/>
              <a:cs typeface="Georgia"/>
            </a:endParaRPr>
          </a:p>
        </p:txBody>
      </p:sp>
      <p:sp>
        <p:nvSpPr>
          <p:cNvPr id="3" name="Content Placeholder 2"/>
          <p:cNvSpPr>
            <a:spLocks noGrp="1"/>
          </p:cNvSpPr>
          <p:nvPr>
            <p:ph idx="1"/>
          </p:nvPr>
        </p:nvSpPr>
        <p:spPr>
          <a:xfrm>
            <a:off x="491771" y="1600201"/>
            <a:ext cx="10972800" cy="4525963"/>
          </a:xfrm>
        </p:spPr>
        <p:txBody>
          <a:bodyPr>
            <a:normAutofit/>
          </a:bodyPr>
          <a:lstStyle/>
          <a:p>
            <a:r>
              <a:rPr lang="en-US" sz="2800" b="1" dirty="0" smtClean="0">
                <a:solidFill>
                  <a:srgbClr val="376092"/>
                </a:solidFill>
                <a:latin typeface="Georgia"/>
                <a:cs typeface="Georgia"/>
              </a:rPr>
              <a:t>Inpatient Beds</a:t>
            </a:r>
          </a:p>
          <a:p>
            <a:r>
              <a:rPr lang="en-US" sz="2800" b="1" dirty="0" smtClean="0">
                <a:solidFill>
                  <a:srgbClr val="376092"/>
                </a:solidFill>
                <a:latin typeface="Georgia"/>
                <a:cs typeface="Georgia"/>
              </a:rPr>
              <a:t>Outpatient Clinics</a:t>
            </a:r>
          </a:p>
          <a:p>
            <a:r>
              <a:rPr lang="en-US" sz="2800" b="1" dirty="0" smtClean="0">
                <a:solidFill>
                  <a:srgbClr val="376092"/>
                </a:solidFill>
                <a:latin typeface="Georgia"/>
                <a:cs typeface="Georgia"/>
              </a:rPr>
              <a:t>Urgent Care</a:t>
            </a:r>
          </a:p>
          <a:p>
            <a:r>
              <a:rPr lang="en-US" sz="2800" b="1" dirty="0" smtClean="0">
                <a:solidFill>
                  <a:srgbClr val="376092"/>
                </a:solidFill>
                <a:latin typeface="Georgia"/>
                <a:cs typeface="Georgia"/>
              </a:rPr>
              <a:t>Diagnostics &amp; Treatment</a:t>
            </a:r>
          </a:p>
          <a:p>
            <a:r>
              <a:rPr lang="en-US" sz="2800" b="1" dirty="0" smtClean="0">
                <a:solidFill>
                  <a:srgbClr val="376092"/>
                </a:solidFill>
                <a:latin typeface="Georgia"/>
                <a:cs typeface="Georgia"/>
              </a:rPr>
              <a:t>Therapies</a:t>
            </a:r>
          </a:p>
          <a:p>
            <a:r>
              <a:rPr lang="en-US" sz="2800" b="1" dirty="0" smtClean="0">
                <a:solidFill>
                  <a:srgbClr val="376092"/>
                </a:solidFill>
                <a:latin typeface="Georgia"/>
                <a:cs typeface="Georgia"/>
              </a:rPr>
              <a:t>Health Promotion</a:t>
            </a:r>
          </a:p>
          <a:p>
            <a:r>
              <a:rPr lang="en-US" sz="2800" b="1" dirty="0" smtClean="0">
                <a:solidFill>
                  <a:srgbClr val="376092"/>
                </a:solidFill>
                <a:latin typeface="Georgia"/>
                <a:cs typeface="Georgia"/>
              </a:rPr>
              <a:t>And others</a:t>
            </a:r>
            <a:r>
              <a:rPr lang="mr-IN" sz="2800" b="1" dirty="0" smtClean="0">
                <a:solidFill>
                  <a:srgbClr val="376092"/>
                </a:solidFill>
                <a:latin typeface="Georgia"/>
                <a:cs typeface="Georgia"/>
              </a:rPr>
              <a:t>…</a:t>
            </a:r>
            <a:r>
              <a:rPr lang="en-GB" sz="2800" b="1" dirty="0" smtClean="0">
                <a:solidFill>
                  <a:srgbClr val="376092"/>
                </a:solidFill>
                <a:latin typeface="Georgia"/>
                <a:cs typeface="Georgia"/>
              </a:rPr>
              <a:t>.</a:t>
            </a:r>
            <a:endParaRPr lang="en-US" sz="2800" b="1" dirty="0">
              <a:solidFill>
                <a:srgbClr val="376092"/>
              </a:solidFill>
              <a:latin typeface="Georgia"/>
              <a:cs typeface="Georgia"/>
            </a:endParaRPr>
          </a:p>
        </p:txBody>
      </p:sp>
      <p:pic>
        <p:nvPicPr>
          <p:cNvPr id="4" name="Picture 3" descr="Logo&#10;&#10;Description automatically generated"/>
          <p:cNvPicPr/>
          <p:nvPr/>
        </p:nvPicPr>
        <p:blipFill rotWithShape="1">
          <a:blip r:embed="rId3" cstate="print">
            <a:extLst>
              <a:ext uri="{28A0092B-C50C-407E-A947-70E740481C1C}">
                <a14:useLocalDpi xmlns:a14="http://schemas.microsoft.com/office/drawing/2010/main"/>
              </a:ext>
            </a:extLst>
          </a:blip>
          <a:srcRect/>
          <a:stretch/>
        </p:blipFill>
        <p:spPr bwMode="auto">
          <a:xfrm>
            <a:off x="9910704" y="1"/>
            <a:ext cx="2469425" cy="1217744"/>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7498" y="2265932"/>
            <a:ext cx="3840770" cy="2588679"/>
          </a:xfrm>
          <a:prstGeom prst="rect">
            <a:avLst/>
          </a:prstGeom>
        </p:spPr>
      </p:pic>
    </p:spTree>
    <p:extLst>
      <p:ext uri="{BB962C8B-B14F-4D97-AF65-F5344CB8AC3E}">
        <p14:creationId xmlns:p14="http://schemas.microsoft.com/office/powerpoint/2010/main" val="29430837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47515</TotalTime>
  <Words>742</Words>
  <Application>Microsoft Macintosh PowerPoint</Application>
  <PresentationFormat>Custom</PresentationFormat>
  <Paragraphs>139</Paragraphs>
  <Slides>14</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Document</vt:lpstr>
      <vt:lpstr>PowerPoint Presentation</vt:lpstr>
      <vt:lpstr>Launch of International Network Community Hospitals</vt:lpstr>
      <vt:lpstr>PowerPoint Presentation</vt:lpstr>
      <vt:lpstr>PowerPoint Presentation</vt:lpstr>
      <vt:lpstr>PowerPoint Presentation</vt:lpstr>
      <vt:lpstr>Why have Community Hospitals?</vt:lpstr>
      <vt:lpstr>A Typical Community Hospital</vt:lpstr>
      <vt:lpstr>Role of Community Hospitals – Care Closer to Home</vt:lpstr>
      <vt:lpstr>Services in community hospitals</vt:lpstr>
      <vt:lpstr>Models of Community Hospitals in UK</vt:lpstr>
      <vt:lpstr>Types of Integration in Community Hospitals</vt:lpstr>
      <vt:lpstr>Evidence </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evelyn prodger</dc:creator>
  <cp:lastModifiedBy>helen tuckerdickson</cp:lastModifiedBy>
  <cp:revision>526</cp:revision>
  <cp:lastPrinted>2019-11-06T21:03:14Z</cp:lastPrinted>
  <dcterms:created xsi:type="dcterms:W3CDTF">2019-05-19T14:05:49Z</dcterms:created>
  <dcterms:modified xsi:type="dcterms:W3CDTF">2025-04-07T16:56:48Z</dcterms:modified>
</cp:coreProperties>
</file>